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4"/>
    <p:sldMasterId id="2147483660" r:id="rId5"/>
    <p:sldMasterId id="2147483685" r:id="rId6"/>
    <p:sldMasterId id="2147483688" r:id="rId7"/>
    <p:sldMasterId id="2147483701" r:id="rId8"/>
  </p:sldMasterIdLst>
  <p:notesMasterIdLst>
    <p:notesMasterId r:id="rId65"/>
  </p:notesMasterIdLst>
  <p:handoutMasterIdLst>
    <p:handoutMasterId r:id="rId66"/>
  </p:handoutMasterIdLst>
  <p:sldIdLst>
    <p:sldId id="849" r:id="rId9"/>
    <p:sldId id="937" r:id="rId10"/>
    <p:sldId id="931" r:id="rId11"/>
    <p:sldId id="932" r:id="rId12"/>
    <p:sldId id="933" r:id="rId13"/>
    <p:sldId id="934" r:id="rId14"/>
    <p:sldId id="935" r:id="rId15"/>
    <p:sldId id="936" r:id="rId16"/>
    <p:sldId id="942" r:id="rId17"/>
    <p:sldId id="943" r:id="rId18"/>
    <p:sldId id="944" r:id="rId19"/>
    <p:sldId id="945" r:id="rId20"/>
    <p:sldId id="946" r:id="rId21"/>
    <p:sldId id="947" r:id="rId22"/>
    <p:sldId id="948" r:id="rId23"/>
    <p:sldId id="938" r:id="rId24"/>
    <p:sldId id="939" r:id="rId25"/>
    <p:sldId id="940" r:id="rId26"/>
    <p:sldId id="941" r:id="rId27"/>
    <p:sldId id="949" r:id="rId28"/>
    <p:sldId id="950" r:id="rId29"/>
    <p:sldId id="951" r:id="rId30"/>
    <p:sldId id="952" r:id="rId31"/>
    <p:sldId id="831" r:id="rId32"/>
    <p:sldId id="895" r:id="rId33"/>
    <p:sldId id="906" r:id="rId34"/>
    <p:sldId id="897" r:id="rId35"/>
    <p:sldId id="904" r:id="rId36"/>
    <p:sldId id="905" r:id="rId37"/>
    <p:sldId id="898" r:id="rId38"/>
    <p:sldId id="899" r:id="rId39"/>
    <p:sldId id="900" r:id="rId40"/>
    <p:sldId id="901" r:id="rId41"/>
    <p:sldId id="902" r:id="rId42"/>
    <p:sldId id="908" r:id="rId43"/>
    <p:sldId id="903" r:id="rId44"/>
    <p:sldId id="907" r:id="rId45"/>
    <p:sldId id="920" r:id="rId46"/>
    <p:sldId id="909" r:id="rId47"/>
    <p:sldId id="929" r:id="rId48"/>
    <p:sldId id="930" r:id="rId49"/>
    <p:sldId id="910" r:id="rId50"/>
    <p:sldId id="911" r:id="rId51"/>
    <p:sldId id="921" r:id="rId52"/>
    <p:sldId id="928" r:id="rId53"/>
    <p:sldId id="926" r:id="rId54"/>
    <p:sldId id="913" r:id="rId55"/>
    <p:sldId id="915" r:id="rId56"/>
    <p:sldId id="916" r:id="rId57"/>
    <p:sldId id="923" r:id="rId58"/>
    <p:sldId id="922" r:id="rId59"/>
    <p:sldId id="917" r:id="rId60"/>
    <p:sldId id="924" r:id="rId61"/>
    <p:sldId id="925" r:id="rId62"/>
    <p:sldId id="918" r:id="rId63"/>
    <p:sldId id="91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114D"/>
    <a:srgbClr val="F612E6"/>
    <a:srgbClr val="E96C1F"/>
    <a:srgbClr val="CC0066"/>
    <a:srgbClr val="38507C"/>
    <a:srgbClr val="086072"/>
    <a:srgbClr val="336699"/>
    <a:srgbClr val="69115F"/>
    <a:srgbClr val="2657E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2882FF-D38D-202C-E7B5-F781CD32B4B9}" v="1" dt="2024-10-28T08:29:16.620"/>
    <p1510:client id="{CBB3919C-7DAC-5366-8FED-4B22B1199FE4}" v="1" dt="2024-10-28T09:27:20.5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b6f58152fdb34d2b58392a4e0edc93d44f8d33a7d73e5b6ea84cd4b665f4ad1a::" providerId="AD" clId="Web-{BC2882FF-D38D-202C-E7B5-F781CD32B4B9}"/>
    <pc:docChg chg="modSld">
      <pc:chgData name="Guest User" userId="S::urn:spo:anon#b6f58152fdb34d2b58392a4e0edc93d44f8d33a7d73e5b6ea84cd4b665f4ad1a::" providerId="AD" clId="Web-{BC2882FF-D38D-202C-E7B5-F781CD32B4B9}" dt="2024-10-28T08:29:16.620" v="0" actId="14100"/>
      <pc:docMkLst>
        <pc:docMk/>
      </pc:docMkLst>
      <pc:sldChg chg="modSp">
        <pc:chgData name="Guest User" userId="S::urn:spo:anon#b6f58152fdb34d2b58392a4e0edc93d44f8d33a7d73e5b6ea84cd4b665f4ad1a::" providerId="AD" clId="Web-{BC2882FF-D38D-202C-E7B5-F781CD32B4B9}" dt="2024-10-28T08:29:16.620" v="0" actId="14100"/>
        <pc:sldMkLst>
          <pc:docMk/>
          <pc:sldMk cId="3967196465" sldId="913"/>
        </pc:sldMkLst>
        <pc:picChg chg="mod">
          <ac:chgData name="Guest User" userId="S::urn:spo:anon#b6f58152fdb34d2b58392a4e0edc93d44f8d33a7d73e5b6ea84cd4b665f4ad1a::" providerId="AD" clId="Web-{BC2882FF-D38D-202C-E7B5-F781CD32B4B9}" dt="2024-10-28T08:29:16.620" v="0" actId="14100"/>
          <ac:picMkLst>
            <pc:docMk/>
            <pc:sldMk cId="3967196465" sldId="913"/>
            <ac:picMk id="4" creationId="{5EB46A3C-D24E-F6FB-3787-C2A09D799366}"/>
          </ac:picMkLst>
        </pc:picChg>
      </pc:sldChg>
    </pc:docChg>
  </pc:docChgLst>
  <pc:docChgLst>
    <pc:chgData name="Guest User" userId="S::urn:spo:anon#d4a57998cb225f1e4e4c02dbb3428be05a77ec4a12311825ae486371dd326d4c::" providerId="AD" clId="Web-{CBB3919C-7DAC-5366-8FED-4B22B1199FE4}"/>
    <pc:docChg chg="delSld">
      <pc:chgData name="Guest User" userId="S::urn:spo:anon#d4a57998cb225f1e4e4c02dbb3428be05a77ec4a12311825ae486371dd326d4c::" providerId="AD" clId="Web-{CBB3919C-7DAC-5366-8FED-4B22B1199FE4}" dt="2024-10-28T09:27:20.538" v="0"/>
      <pc:docMkLst>
        <pc:docMk/>
      </pc:docMkLst>
      <pc:sldChg chg="del">
        <pc:chgData name="Guest User" userId="S::urn:spo:anon#d4a57998cb225f1e4e4c02dbb3428be05a77ec4a12311825ae486371dd326d4c::" providerId="AD" clId="Web-{CBB3919C-7DAC-5366-8FED-4B22B1199FE4}" dt="2024-10-28T09:27:20.538" v="0"/>
        <pc:sldMkLst>
          <pc:docMk/>
          <pc:sldMk cId="2976152063" sldId="89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24DAA5-7FFE-4CBF-8FBE-E01326D4419A}"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B98BC96-A212-42AD-8F83-BD74A85EBBD4}">
      <dgm:prSet phldrT="[Text]" phldr="0"/>
      <dgm:spPr/>
      <dgm:t>
        <a:bodyPr/>
        <a:lstStyle/>
        <a:p>
          <a:pPr rtl="0"/>
          <a:r>
            <a:rPr lang="en-US" dirty="0">
              <a:latin typeface="Calibri Light"/>
            </a:rPr>
            <a:t>Image upload module</a:t>
          </a:r>
          <a:endParaRPr lang="en-US" dirty="0"/>
        </a:p>
      </dgm:t>
    </dgm:pt>
    <dgm:pt modelId="{E865DEE3-47B6-43E8-A7D4-253B4ABE8E0E}" type="parTrans" cxnId="{85E420C2-262E-420A-A1D2-9ABE5B399E15}">
      <dgm:prSet/>
      <dgm:spPr/>
      <dgm:t>
        <a:bodyPr/>
        <a:lstStyle/>
        <a:p>
          <a:endParaRPr lang="en-US"/>
        </a:p>
      </dgm:t>
    </dgm:pt>
    <dgm:pt modelId="{085D0C8A-C6C2-4518-B57A-C69E41385ECE}" type="sibTrans" cxnId="{85E420C2-262E-420A-A1D2-9ABE5B399E15}">
      <dgm:prSet/>
      <dgm:spPr/>
      <dgm:t>
        <a:bodyPr/>
        <a:lstStyle/>
        <a:p>
          <a:endParaRPr lang="en-US"/>
        </a:p>
      </dgm:t>
    </dgm:pt>
    <dgm:pt modelId="{796EF833-E371-461C-B966-366365A7021C}">
      <dgm:prSet phldrT="[Text]" phldr="0"/>
      <dgm:spPr/>
      <dgm:t>
        <a:bodyPr/>
        <a:lstStyle/>
        <a:p>
          <a:pPr rtl="0"/>
          <a:r>
            <a:rPr lang="en-US" dirty="0">
              <a:latin typeface="Calibri Light"/>
            </a:rPr>
            <a:t>Image preview module</a:t>
          </a:r>
          <a:endParaRPr lang="en-US" dirty="0"/>
        </a:p>
      </dgm:t>
    </dgm:pt>
    <dgm:pt modelId="{FD826506-5395-47BD-9FCE-E9EF05C3A795}" type="parTrans" cxnId="{08C5D37D-E52F-4B97-BB71-6BE1EC802A69}">
      <dgm:prSet/>
      <dgm:spPr/>
      <dgm:t>
        <a:bodyPr/>
        <a:lstStyle/>
        <a:p>
          <a:endParaRPr lang="en-US"/>
        </a:p>
      </dgm:t>
    </dgm:pt>
    <dgm:pt modelId="{4E121A2F-DE87-4F2A-8213-53ACCB2AF07A}" type="sibTrans" cxnId="{08C5D37D-E52F-4B97-BB71-6BE1EC802A69}">
      <dgm:prSet/>
      <dgm:spPr/>
      <dgm:t>
        <a:bodyPr/>
        <a:lstStyle/>
        <a:p>
          <a:endParaRPr lang="en-US"/>
        </a:p>
      </dgm:t>
    </dgm:pt>
    <dgm:pt modelId="{9805F4DA-9996-4DE2-8D33-7FA8A20B675B}">
      <dgm:prSet phldrT="[Text]" phldr="0"/>
      <dgm:spPr/>
      <dgm:t>
        <a:bodyPr/>
        <a:lstStyle/>
        <a:p>
          <a:pPr rtl="0"/>
          <a:r>
            <a:rPr lang="en-US" dirty="0">
              <a:latin typeface="Calibri Light"/>
            </a:rPr>
            <a:t>Disease detection and result</a:t>
          </a:r>
          <a:endParaRPr lang="en-US" dirty="0"/>
        </a:p>
      </dgm:t>
    </dgm:pt>
    <dgm:pt modelId="{6833765C-9CEC-4F96-95C7-3C03EBCF42E1}" type="parTrans" cxnId="{68A49547-E1EB-4392-97A1-368925F17525}">
      <dgm:prSet/>
      <dgm:spPr/>
      <dgm:t>
        <a:bodyPr/>
        <a:lstStyle/>
        <a:p>
          <a:endParaRPr lang="en-US"/>
        </a:p>
      </dgm:t>
    </dgm:pt>
    <dgm:pt modelId="{E296CE3F-1602-4E6C-B828-5ED03D38A3C8}" type="sibTrans" cxnId="{68A49547-E1EB-4392-97A1-368925F17525}">
      <dgm:prSet/>
      <dgm:spPr/>
      <dgm:t>
        <a:bodyPr/>
        <a:lstStyle/>
        <a:p>
          <a:endParaRPr lang="en-US"/>
        </a:p>
      </dgm:t>
    </dgm:pt>
    <dgm:pt modelId="{83EA983A-066E-463C-934B-387781A186EB}">
      <dgm:prSet phldrT="[Text]" phldr="0"/>
      <dgm:spPr/>
      <dgm:t>
        <a:bodyPr/>
        <a:lstStyle/>
        <a:p>
          <a:pPr rtl="0"/>
          <a:r>
            <a:rPr lang="en-US" dirty="0">
              <a:latin typeface="Calibri Light"/>
            </a:rPr>
            <a:t>Suggestion action</a:t>
          </a:r>
          <a:endParaRPr lang="en-US" dirty="0"/>
        </a:p>
      </dgm:t>
    </dgm:pt>
    <dgm:pt modelId="{FA29EEF7-AD6F-42DA-81AC-CF04DA61CBF2}" type="parTrans" cxnId="{F09FB5CE-5C35-43AB-9EC6-F5AD10C24E12}">
      <dgm:prSet/>
      <dgm:spPr/>
      <dgm:t>
        <a:bodyPr/>
        <a:lstStyle/>
        <a:p>
          <a:endParaRPr lang="en-US"/>
        </a:p>
      </dgm:t>
    </dgm:pt>
    <dgm:pt modelId="{4A280A1C-2F87-4083-8FBB-7A947D390B9A}" type="sibTrans" cxnId="{F09FB5CE-5C35-43AB-9EC6-F5AD10C24E12}">
      <dgm:prSet/>
      <dgm:spPr/>
      <dgm:t>
        <a:bodyPr/>
        <a:lstStyle/>
        <a:p>
          <a:endParaRPr lang="en-US"/>
        </a:p>
      </dgm:t>
    </dgm:pt>
    <dgm:pt modelId="{CBBBEBBB-3775-438B-9158-182CCD54CA91}">
      <dgm:prSet phldrT="[Text]" phldr="0"/>
      <dgm:spPr/>
      <dgm:t>
        <a:bodyPr/>
        <a:lstStyle/>
        <a:p>
          <a:pPr rtl="0"/>
          <a:r>
            <a:rPr lang="en-US" dirty="0">
              <a:latin typeface="Calibri Light"/>
            </a:rPr>
            <a:t>User feedback</a:t>
          </a:r>
          <a:endParaRPr lang="en-US" dirty="0"/>
        </a:p>
      </dgm:t>
    </dgm:pt>
    <dgm:pt modelId="{E8124F30-20D5-4C1F-8F42-061D7CF30D1A}" type="parTrans" cxnId="{EDCB293D-B0AA-471A-A734-E498872EAD16}">
      <dgm:prSet/>
      <dgm:spPr/>
      <dgm:t>
        <a:bodyPr/>
        <a:lstStyle/>
        <a:p>
          <a:endParaRPr lang="en-US"/>
        </a:p>
      </dgm:t>
    </dgm:pt>
    <dgm:pt modelId="{0007B3DA-5564-4789-B86C-1D3B71D08DFF}" type="sibTrans" cxnId="{EDCB293D-B0AA-471A-A734-E498872EAD16}">
      <dgm:prSet/>
      <dgm:spPr/>
      <dgm:t>
        <a:bodyPr/>
        <a:lstStyle/>
        <a:p>
          <a:endParaRPr lang="en-US"/>
        </a:p>
      </dgm:t>
    </dgm:pt>
    <dgm:pt modelId="{47133CFD-51F2-44D0-A805-7FEB4C9AB85B}" type="pres">
      <dgm:prSet presAssocID="{9724DAA5-7FFE-4CBF-8FBE-E01326D4419A}" presName="diagram" presStyleCnt="0">
        <dgm:presLayoutVars>
          <dgm:dir/>
          <dgm:resizeHandles val="exact"/>
        </dgm:presLayoutVars>
      </dgm:prSet>
      <dgm:spPr/>
    </dgm:pt>
    <dgm:pt modelId="{C5F4B362-E886-49D7-957C-D5318DC06973}" type="pres">
      <dgm:prSet presAssocID="{CB98BC96-A212-42AD-8F83-BD74A85EBBD4}" presName="node" presStyleLbl="node1" presStyleIdx="0" presStyleCnt="5">
        <dgm:presLayoutVars>
          <dgm:bulletEnabled val="1"/>
        </dgm:presLayoutVars>
      </dgm:prSet>
      <dgm:spPr/>
    </dgm:pt>
    <dgm:pt modelId="{3238FA21-249F-4B2E-BA15-3A9E10014DF4}" type="pres">
      <dgm:prSet presAssocID="{085D0C8A-C6C2-4518-B57A-C69E41385ECE}" presName="sibTrans" presStyleLbl="sibTrans2D1" presStyleIdx="0" presStyleCnt="4"/>
      <dgm:spPr/>
    </dgm:pt>
    <dgm:pt modelId="{0A15C903-AB64-428A-B531-C8312E3EB0F8}" type="pres">
      <dgm:prSet presAssocID="{085D0C8A-C6C2-4518-B57A-C69E41385ECE}" presName="connectorText" presStyleLbl="sibTrans2D1" presStyleIdx="0" presStyleCnt="4"/>
      <dgm:spPr/>
    </dgm:pt>
    <dgm:pt modelId="{D77F7C6D-F19D-4926-AEEA-3CE4700A0831}" type="pres">
      <dgm:prSet presAssocID="{796EF833-E371-461C-B966-366365A7021C}" presName="node" presStyleLbl="node1" presStyleIdx="1" presStyleCnt="5">
        <dgm:presLayoutVars>
          <dgm:bulletEnabled val="1"/>
        </dgm:presLayoutVars>
      </dgm:prSet>
      <dgm:spPr/>
    </dgm:pt>
    <dgm:pt modelId="{A1BFB646-CF04-4E90-AD4F-4672824A5A36}" type="pres">
      <dgm:prSet presAssocID="{4E121A2F-DE87-4F2A-8213-53ACCB2AF07A}" presName="sibTrans" presStyleLbl="sibTrans2D1" presStyleIdx="1" presStyleCnt="4"/>
      <dgm:spPr/>
    </dgm:pt>
    <dgm:pt modelId="{B4CF0648-8942-4E62-BECB-2BE24D01B8C9}" type="pres">
      <dgm:prSet presAssocID="{4E121A2F-DE87-4F2A-8213-53ACCB2AF07A}" presName="connectorText" presStyleLbl="sibTrans2D1" presStyleIdx="1" presStyleCnt="4"/>
      <dgm:spPr/>
    </dgm:pt>
    <dgm:pt modelId="{4F2F840D-FB66-4B62-B0F5-5AC722D27C51}" type="pres">
      <dgm:prSet presAssocID="{9805F4DA-9996-4DE2-8D33-7FA8A20B675B}" presName="node" presStyleLbl="node1" presStyleIdx="2" presStyleCnt="5">
        <dgm:presLayoutVars>
          <dgm:bulletEnabled val="1"/>
        </dgm:presLayoutVars>
      </dgm:prSet>
      <dgm:spPr/>
    </dgm:pt>
    <dgm:pt modelId="{B50A7E32-552F-4C79-BB4B-840B5E2251B6}" type="pres">
      <dgm:prSet presAssocID="{E296CE3F-1602-4E6C-B828-5ED03D38A3C8}" presName="sibTrans" presStyleLbl="sibTrans2D1" presStyleIdx="2" presStyleCnt="4"/>
      <dgm:spPr/>
    </dgm:pt>
    <dgm:pt modelId="{74D459D2-EAD9-4C26-AD0B-A81206C8F1B7}" type="pres">
      <dgm:prSet presAssocID="{E296CE3F-1602-4E6C-B828-5ED03D38A3C8}" presName="connectorText" presStyleLbl="sibTrans2D1" presStyleIdx="2" presStyleCnt="4"/>
      <dgm:spPr/>
    </dgm:pt>
    <dgm:pt modelId="{5596F85E-A82B-4B19-9395-607D178AB8F3}" type="pres">
      <dgm:prSet presAssocID="{83EA983A-066E-463C-934B-387781A186EB}" presName="node" presStyleLbl="node1" presStyleIdx="3" presStyleCnt="5">
        <dgm:presLayoutVars>
          <dgm:bulletEnabled val="1"/>
        </dgm:presLayoutVars>
      </dgm:prSet>
      <dgm:spPr/>
    </dgm:pt>
    <dgm:pt modelId="{B3EFEBAC-2A44-4C5A-BD18-89A6F1ECEB51}" type="pres">
      <dgm:prSet presAssocID="{4A280A1C-2F87-4083-8FBB-7A947D390B9A}" presName="sibTrans" presStyleLbl="sibTrans2D1" presStyleIdx="3" presStyleCnt="4"/>
      <dgm:spPr/>
    </dgm:pt>
    <dgm:pt modelId="{49022E44-70C4-41F3-A963-8DB0BB7591D9}" type="pres">
      <dgm:prSet presAssocID="{4A280A1C-2F87-4083-8FBB-7A947D390B9A}" presName="connectorText" presStyleLbl="sibTrans2D1" presStyleIdx="3" presStyleCnt="4"/>
      <dgm:spPr/>
    </dgm:pt>
    <dgm:pt modelId="{298123BE-A230-4036-ABE3-EC42C585620D}" type="pres">
      <dgm:prSet presAssocID="{CBBBEBBB-3775-438B-9158-182CCD54CA91}" presName="node" presStyleLbl="node1" presStyleIdx="4" presStyleCnt="5">
        <dgm:presLayoutVars>
          <dgm:bulletEnabled val="1"/>
        </dgm:presLayoutVars>
      </dgm:prSet>
      <dgm:spPr/>
    </dgm:pt>
  </dgm:ptLst>
  <dgm:cxnLst>
    <dgm:cxn modelId="{C9D13C08-96C9-48AC-99D4-C65C92C6F5F5}" type="presOf" srcId="{085D0C8A-C6C2-4518-B57A-C69E41385ECE}" destId="{3238FA21-249F-4B2E-BA15-3A9E10014DF4}" srcOrd="0" destOrd="0" presId="urn:microsoft.com/office/officeart/2005/8/layout/process5"/>
    <dgm:cxn modelId="{A3CAFF14-A77B-4710-9015-EB025B92751C}" type="presOf" srcId="{4E121A2F-DE87-4F2A-8213-53ACCB2AF07A}" destId="{B4CF0648-8942-4E62-BECB-2BE24D01B8C9}" srcOrd="1" destOrd="0" presId="urn:microsoft.com/office/officeart/2005/8/layout/process5"/>
    <dgm:cxn modelId="{1C14D21F-CC83-4557-BCFB-F61A91A3E297}" type="presOf" srcId="{CB98BC96-A212-42AD-8F83-BD74A85EBBD4}" destId="{C5F4B362-E886-49D7-957C-D5318DC06973}" srcOrd="0" destOrd="0" presId="urn:microsoft.com/office/officeart/2005/8/layout/process5"/>
    <dgm:cxn modelId="{DF1E5F21-5595-4BF1-8FDF-F7EF638D00FE}" type="presOf" srcId="{83EA983A-066E-463C-934B-387781A186EB}" destId="{5596F85E-A82B-4B19-9395-607D178AB8F3}" srcOrd="0" destOrd="0" presId="urn:microsoft.com/office/officeart/2005/8/layout/process5"/>
    <dgm:cxn modelId="{87209D23-CF95-48CB-9D9C-C14E89AFF23F}" type="presOf" srcId="{085D0C8A-C6C2-4518-B57A-C69E41385ECE}" destId="{0A15C903-AB64-428A-B531-C8312E3EB0F8}" srcOrd="1" destOrd="0" presId="urn:microsoft.com/office/officeart/2005/8/layout/process5"/>
    <dgm:cxn modelId="{76481232-4F52-459E-B957-B0107DBC3E78}" type="presOf" srcId="{CBBBEBBB-3775-438B-9158-182CCD54CA91}" destId="{298123BE-A230-4036-ABE3-EC42C585620D}" srcOrd="0" destOrd="0" presId="urn:microsoft.com/office/officeart/2005/8/layout/process5"/>
    <dgm:cxn modelId="{EDCB293D-B0AA-471A-A734-E498872EAD16}" srcId="{9724DAA5-7FFE-4CBF-8FBE-E01326D4419A}" destId="{CBBBEBBB-3775-438B-9158-182CCD54CA91}" srcOrd="4" destOrd="0" parTransId="{E8124F30-20D5-4C1F-8F42-061D7CF30D1A}" sibTransId="{0007B3DA-5564-4789-B86C-1D3B71D08DFF}"/>
    <dgm:cxn modelId="{D3E7363F-10C4-4F83-835F-C7D21AC2E1CF}" type="presOf" srcId="{E296CE3F-1602-4E6C-B828-5ED03D38A3C8}" destId="{B50A7E32-552F-4C79-BB4B-840B5E2251B6}" srcOrd="0" destOrd="0" presId="urn:microsoft.com/office/officeart/2005/8/layout/process5"/>
    <dgm:cxn modelId="{68A49547-E1EB-4392-97A1-368925F17525}" srcId="{9724DAA5-7FFE-4CBF-8FBE-E01326D4419A}" destId="{9805F4DA-9996-4DE2-8D33-7FA8A20B675B}" srcOrd="2" destOrd="0" parTransId="{6833765C-9CEC-4F96-95C7-3C03EBCF42E1}" sibTransId="{E296CE3F-1602-4E6C-B828-5ED03D38A3C8}"/>
    <dgm:cxn modelId="{E2D57676-077D-4740-AA75-8151B8E7D0A9}" type="presOf" srcId="{9724DAA5-7FFE-4CBF-8FBE-E01326D4419A}" destId="{47133CFD-51F2-44D0-A805-7FEB4C9AB85B}" srcOrd="0" destOrd="0" presId="urn:microsoft.com/office/officeart/2005/8/layout/process5"/>
    <dgm:cxn modelId="{CE83CE58-2F4D-43A4-85AD-3659FC0241F9}" type="presOf" srcId="{4A280A1C-2F87-4083-8FBB-7A947D390B9A}" destId="{B3EFEBAC-2A44-4C5A-BD18-89A6F1ECEB51}" srcOrd="0" destOrd="0" presId="urn:microsoft.com/office/officeart/2005/8/layout/process5"/>
    <dgm:cxn modelId="{08C5D37D-E52F-4B97-BB71-6BE1EC802A69}" srcId="{9724DAA5-7FFE-4CBF-8FBE-E01326D4419A}" destId="{796EF833-E371-461C-B966-366365A7021C}" srcOrd="1" destOrd="0" parTransId="{FD826506-5395-47BD-9FCE-E9EF05C3A795}" sibTransId="{4E121A2F-DE87-4F2A-8213-53ACCB2AF07A}"/>
    <dgm:cxn modelId="{692D10A8-107B-4B18-ABB1-0FCB73FFC399}" type="presOf" srcId="{796EF833-E371-461C-B966-366365A7021C}" destId="{D77F7C6D-F19D-4926-AEEA-3CE4700A0831}" srcOrd="0" destOrd="0" presId="urn:microsoft.com/office/officeart/2005/8/layout/process5"/>
    <dgm:cxn modelId="{85E420C2-262E-420A-A1D2-9ABE5B399E15}" srcId="{9724DAA5-7FFE-4CBF-8FBE-E01326D4419A}" destId="{CB98BC96-A212-42AD-8F83-BD74A85EBBD4}" srcOrd="0" destOrd="0" parTransId="{E865DEE3-47B6-43E8-A7D4-253B4ABE8E0E}" sibTransId="{085D0C8A-C6C2-4518-B57A-C69E41385ECE}"/>
    <dgm:cxn modelId="{3E0A8CC7-3377-49AC-9111-BF716FBB3D8D}" type="presOf" srcId="{4E121A2F-DE87-4F2A-8213-53ACCB2AF07A}" destId="{A1BFB646-CF04-4E90-AD4F-4672824A5A36}" srcOrd="0" destOrd="0" presId="urn:microsoft.com/office/officeart/2005/8/layout/process5"/>
    <dgm:cxn modelId="{E765E5CA-D295-47D1-AB50-8239A62ADEE4}" type="presOf" srcId="{4A280A1C-2F87-4083-8FBB-7A947D390B9A}" destId="{49022E44-70C4-41F3-A963-8DB0BB7591D9}" srcOrd="1" destOrd="0" presId="urn:microsoft.com/office/officeart/2005/8/layout/process5"/>
    <dgm:cxn modelId="{2FF0A2CC-7E9D-4354-8B62-A0DC71A674F5}" type="presOf" srcId="{E296CE3F-1602-4E6C-B828-5ED03D38A3C8}" destId="{74D459D2-EAD9-4C26-AD0B-A81206C8F1B7}" srcOrd="1" destOrd="0" presId="urn:microsoft.com/office/officeart/2005/8/layout/process5"/>
    <dgm:cxn modelId="{F09FB5CE-5C35-43AB-9EC6-F5AD10C24E12}" srcId="{9724DAA5-7FFE-4CBF-8FBE-E01326D4419A}" destId="{83EA983A-066E-463C-934B-387781A186EB}" srcOrd="3" destOrd="0" parTransId="{FA29EEF7-AD6F-42DA-81AC-CF04DA61CBF2}" sibTransId="{4A280A1C-2F87-4083-8FBB-7A947D390B9A}"/>
    <dgm:cxn modelId="{FC2148DA-396C-4FAA-8B3F-BB477BB6E4C6}" type="presOf" srcId="{9805F4DA-9996-4DE2-8D33-7FA8A20B675B}" destId="{4F2F840D-FB66-4B62-B0F5-5AC722D27C51}" srcOrd="0" destOrd="0" presId="urn:microsoft.com/office/officeart/2005/8/layout/process5"/>
    <dgm:cxn modelId="{9B365185-A835-4E0B-B2F4-2A5CB83990CE}" type="presParOf" srcId="{47133CFD-51F2-44D0-A805-7FEB4C9AB85B}" destId="{C5F4B362-E886-49D7-957C-D5318DC06973}" srcOrd="0" destOrd="0" presId="urn:microsoft.com/office/officeart/2005/8/layout/process5"/>
    <dgm:cxn modelId="{A473A042-142B-434B-9EF0-2D68F09EF265}" type="presParOf" srcId="{47133CFD-51F2-44D0-A805-7FEB4C9AB85B}" destId="{3238FA21-249F-4B2E-BA15-3A9E10014DF4}" srcOrd="1" destOrd="0" presId="urn:microsoft.com/office/officeart/2005/8/layout/process5"/>
    <dgm:cxn modelId="{DB0DD759-167E-4407-86DA-9FA7E8037235}" type="presParOf" srcId="{3238FA21-249F-4B2E-BA15-3A9E10014DF4}" destId="{0A15C903-AB64-428A-B531-C8312E3EB0F8}" srcOrd="0" destOrd="0" presId="urn:microsoft.com/office/officeart/2005/8/layout/process5"/>
    <dgm:cxn modelId="{28C9DC35-77F2-4007-A23F-79774050FFF7}" type="presParOf" srcId="{47133CFD-51F2-44D0-A805-7FEB4C9AB85B}" destId="{D77F7C6D-F19D-4926-AEEA-3CE4700A0831}" srcOrd="2" destOrd="0" presId="urn:microsoft.com/office/officeart/2005/8/layout/process5"/>
    <dgm:cxn modelId="{9161CB8C-A9D6-473E-892E-AD06DB945896}" type="presParOf" srcId="{47133CFD-51F2-44D0-A805-7FEB4C9AB85B}" destId="{A1BFB646-CF04-4E90-AD4F-4672824A5A36}" srcOrd="3" destOrd="0" presId="urn:microsoft.com/office/officeart/2005/8/layout/process5"/>
    <dgm:cxn modelId="{88155F33-E7BD-45CE-9418-EBA8AEDF202D}" type="presParOf" srcId="{A1BFB646-CF04-4E90-AD4F-4672824A5A36}" destId="{B4CF0648-8942-4E62-BECB-2BE24D01B8C9}" srcOrd="0" destOrd="0" presId="urn:microsoft.com/office/officeart/2005/8/layout/process5"/>
    <dgm:cxn modelId="{B73AFFA1-DA32-49D6-891A-53AEA782A506}" type="presParOf" srcId="{47133CFD-51F2-44D0-A805-7FEB4C9AB85B}" destId="{4F2F840D-FB66-4B62-B0F5-5AC722D27C51}" srcOrd="4" destOrd="0" presId="urn:microsoft.com/office/officeart/2005/8/layout/process5"/>
    <dgm:cxn modelId="{A3872EA1-F427-4F8D-85B3-02CC304B56C4}" type="presParOf" srcId="{47133CFD-51F2-44D0-A805-7FEB4C9AB85B}" destId="{B50A7E32-552F-4C79-BB4B-840B5E2251B6}" srcOrd="5" destOrd="0" presId="urn:microsoft.com/office/officeart/2005/8/layout/process5"/>
    <dgm:cxn modelId="{BA70592A-6239-4E73-8590-1F83B3BCB3F0}" type="presParOf" srcId="{B50A7E32-552F-4C79-BB4B-840B5E2251B6}" destId="{74D459D2-EAD9-4C26-AD0B-A81206C8F1B7}" srcOrd="0" destOrd="0" presId="urn:microsoft.com/office/officeart/2005/8/layout/process5"/>
    <dgm:cxn modelId="{11504743-2E83-4C55-BA7B-184835827348}" type="presParOf" srcId="{47133CFD-51F2-44D0-A805-7FEB4C9AB85B}" destId="{5596F85E-A82B-4B19-9395-607D178AB8F3}" srcOrd="6" destOrd="0" presId="urn:microsoft.com/office/officeart/2005/8/layout/process5"/>
    <dgm:cxn modelId="{36448C83-5C57-4F0C-8799-30705D940346}" type="presParOf" srcId="{47133CFD-51F2-44D0-A805-7FEB4C9AB85B}" destId="{B3EFEBAC-2A44-4C5A-BD18-89A6F1ECEB51}" srcOrd="7" destOrd="0" presId="urn:microsoft.com/office/officeart/2005/8/layout/process5"/>
    <dgm:cxn modelId="{9D97E348-9B4A-4BE1-848F-9C2B9AC3223F}" type="presParOf" srcId="{B3EFEBAC-2A44-4C5A-BD18-89A6F1ECEB51}" destId="{49022E44-70C4-41F3-A963-8DB0BB7591D9}" srcOrd="0" destOrd="0" presId="urn:microsoft.com/office/officeart/2005/8/layout/process5"/>
    <dgm:cxn modelId="{575CF1F4-3DDD-476E-A5DB-A5A6B832020D}" type="presParOf" srcId="{47133CFD-51F2-44D0-A805-7FEB4C9AB85B}" destId="{298123BE-A230-4036-ABE3-EC42C585620D}"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4B362-E886-49D7-957C-D5318DC06973}">
      <dsp:nvSpPr>
        <dsp:cNvPr id="0" name=""/>
        <dsp:cNvSpPr/>
      </dsp:nvSpPr>
      <dsp:spPr>
        <a:xfrm>
          <a:off x="8901" y="47330"/>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Calibri Light"/>
            </a:rPr>
            <a:t>Image upload module</a:t>
          </a:r>
          <a:endParaRPr lang="en-US" sz="3000" kern="1200" dirty="0"/>
        </a:p>
      </dsp:txBody>
      <dsp:txXfrm>
        <a:off x="55654" y="94083"/>
        <a:ext cx="2566917" cy="1502748"/>
      </dsp:txXfrm>
    </dsp:sp>
    <dsp:sp modelId="{3238FA21-249F-4B2E-BA15-3A9E10014DF4}">
      <dsp:nvSpPr>
        <dsp:cNvPr id="0" name=""/>
        <dsp:cNvSpPr/>
      </dsp:nvSpPr>
      <dsp:spPr>
        <a:xfrm>
          <a:off x="2903441" y="515564"/>
          <a:ext cx="564009" cy="659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903441" y="647521"/>
        <a:ext cx="394806" cy="395871"/>
      </dsp:txXfrm>
    </dsp:sp>
    <dsp:sp modelId="{D77F7C6D-F19D-4926-AEEA-3CE4700A0831}">
      <dsp:nvSpPr>
        <dsp:cNvPr id="0" name=""/>
        <dsp:cNvSpPr/>
      </dsp:nvSpPr>
      <dsp:spPr>
        <a:xfrm>
          <a:off x="3733493" y="47330"/>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Calibri Light"/>
            </a:rPr>
            <a:t>Image preview module</a:t>
          </a:r>
          <a:endParaRPr lang="en-US" sz="3000" kern="1200" dirty="0"/>
        </a:p>
      </dsp:txBody>
      <dsp:txXfrm>
        <a:off x="3780246" y="94083"/>
        <a:ext cx="2566917" cy="1502748"/>
      </dsp:txXfrm>
    </dsp:sp>
    <dsp:sp modelId="{A1BFB646-CF04-4E90-AD4F-4672824A5A36}">
      <dsp:nvSpPr>
        <dsp:cNvPr id="0" name=""/>
        <dsp:cNvSpPr/>
      </dsp:nvSpPr>
      <dsp:spPr>
        <a:xfrm>
          <a:off x="6628034" y="515564"/>
          <a:ext cx="564009" cy="659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628034" y="647521"/>
        <a:ext cx="394806" cy="395871"/>
      </dsp:txXfrm>
    </dsp:sp>
    <dsp:sp modelId="{4F2F840D-FB66-4B62-B0F5-5AC722D27C51}">
      <dsp:nvSpPr>
        <dsp:cNvPr id="0" name=""/>
        <dsp:cNvSpPr/>
      </dsp:nvSpPr>
      <dsp:spPr>
        <a:xfrm>
          <a:off x="7458086" y="47330"/>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Calibri Light"/>
            </a:rPr>
            <a:t>Disease detection and result</a:t>
          </a:r>
          <a:endParaRPr lang="en-US" sz="3000" kern="1200" dirty="0"/>
        </a:p>
      </dsp:txBody>
      <dsp:txXfrm>
        <a:off x="7504839" y="94083"/>
        <a:ext cx="2566917" cy="1502748"/>
      </dsp:txXfrm>
    </dsp:sp>
    <dsp:sp modelId="{B50A7E32-552F-4C79-BB4B-840B5E2251B6}">
      <dsp:nvSpPr>
        <dsp:cNvPr id="0" name=""/>
        <dsp:cNvSpPr/>
      </dsp:nvSpPr>
      <dsp:spPr>
        <a:xfrm rot="5400000">
          <a:off x="8506293" y="1829813"/>
          <a:ext cx="564009" cy="659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8590363" y="1877701"/>
        <a:ext cx="395871" cy="394806"/>
      </dsp:txXfrm>
    </dsp:sp>
    <dsp:sp modelId="{5596F85E-A82B-4B19-9395-607D178AB8F3}">
      <dsp:nvSpPr>
        <dsp:cNvPr id="0" name=""/>
        <dsp:cNvSpPr/>
      </dsp:nvSpPr>
      <dsp:spPr>
        <a:xfrm>
          <a:off x="7458086" y="2707753"/>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Calibri Light"/>
            </a:rPr>
            <a:t>Suggestion action</a:t>
          </a:r>
          <a:endParaRPr lang="en-US" sz="3000" kern="1200" dirty="0"/>
        </a:p>
      </dsp:txBody>
      <dsp:txXfrm>
        <a:off x="7504839" y="2754506"/>
        <a:ext cx="2566917" cy="1502748"/>
      </dsp:txXfrm>
    </dsp:sp>
    <dsp:sp modelId="{B3EFEBAC-2A44-4C5A-BD18-89A6F1ECEB51}">
      <dsp:nvSpPr>
        <dsp:cNvPr id="0" name=""/>
        <dsp:cNvSpPr/>
      </dsp:nvSpPr>
      <dsp:spPr>
        <a:xfrm rot="10800000">
          <a:off x="6659959" y="3175988"/>
          <a:ext cx="564009" cy="6597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6829162" y="3307945"/>
        <a:ext cx="394806" cy="395871"/>
      </dsp:txXfrm>
    </dsp:sp>
    <dsp:sp modelId="{298123BE-A230-4036-ABE3-EC42C585620D}">
      <dsp:nvSpPr>
        <dsp:cNvPr id="0" name=""/>
        <dsp:cNvSpPr/>
      </dsp:nvSpPr>
      <dsp:spPr>
        <a:xfrm>
          <a:off x="3733493" y="2707753"/>
          <a:ext cx="2660423" cy="15962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Calibri Light"/>
            </a:rPr>
            <a:t>User feedback</a:t>
          </a:r>
          <a:endParaRPr lang="en-US" sz="3000" kern="1200" dirty="0"/>
        </a:p>
      </dsp:txBody>
      <dsp:txXfrm>
        <a:off x="3780246" y="2754506"/>
        <a:ext cx="2566917" cy="150274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FDB985-8404-473A-A297-1E33D8BC29AD}" type="datetimeFigureOut">
              <a:rPr lang="en-US" smtClean="0"/>
              <a:pPr/>
              <a:t>10/28/2024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72B8ED-2479-4BFE-A0EA-F4DF447902E2}" type="slidenum">
              <a:rPr lang="en-US" smtClean="0"/>
              <a:pPr/>
              <a:t>‹#›</a:t>
            </a:fld>
            <a:endParaRPr lang="en-US"/>
          </a:p>
        </p:txBody>
      </p:sp>
    </p:spTree>
    <p:extLst>
      <p:ext uri="{BB962C8B-B14F-4D97-AF65-F5344CB8AC3E}">
        <p14:creationId xmlns:p14="http://schemas.microsoft.com/office/powerpoint/2010/main" val="286997832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A85CDB-4198-450F-B6D3-048A14B96D4C}" type="datetimeFigureOut">
              <a:rPr lang="en-IN" smtClean="0"/>
              <a:pPr/>
              <a:t>28-10-2024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04008-3433-43AD-8483-BD8A804A264A}" type="slidenum">
              <a:rPr lang="en-IN" smtClean="0"/>
              <a:pPr/>
              <a:t>‹#›</a:t>
            </a:fld>
            <a:endParaRPr lang="en-IN"/>
          </a:p>
        </p:txBody>
      </p:sp>
    </p:spTree>
    <p:extLst>
      <p:ext uri="{BB962C8B-B14F-4D97-AF65-F5344CB8AC3E}">
        <p14:creationId xmlns:p14="http://schemas.microsoft.com/office/powerpoint/2010/main" val="387273936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225359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482340" y="3911285"/>
            <a:ext cx="9144000" cy="1277937"/>
          </a:xfrm>
        </p:spPr>
        <p:txBody>
          <a:bodyPr anchor="b"/>
          <a:lstStyle>
            <a:lvl1pPr algn="l">
              <a:defRPr sz="6000">
                <a:solidFill>
                  <a:schemeClr val="bg1"/>
                </a:solidFill>
                <a:latin typeface="Garamond" panose="02020404030301010803" pitchFamily="18" charset="0"/>
              </a:defRPr>
            </a:lvl1pPr>
          </a:lstStyle>
          <a:p>
            <a:r>
              <a:rPr lang="en-US"/>
              <a:t>Presentation Name</a:t>
            </a:r>
          </a:p>
        </p:txBody>
      </p:sp>
    </p:spTree>
    <p:extLst>
      <p:ext uri="{BB962C8B-B14F-4D97-AF65-F5344CB8AC3E}">
        <p14:creationId xmlns:p14="http://schemas.microsoft.com/office/powerpoint/2010/main" val="4187337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482340" y="3911285"/>
            <a:ext cx="9144000" cy="1277937"/>
          </a:xfrm>
        </p:spPr>
        <p:txBody>
          <a:bodyPr anchor="b"/>
          <a:lstStyle>
            <a:lvl1pPr algn="l">
              <a:defRPr sz="6000">
                <a:solidFill>
                  <a:schemeClr val="bg1"/>
                </a:solidFill>
                <a:latin typeface="Garamond" panose="02020404030301010803" pitchFamily="18" charset="0"/>
              </a:defRPr>
            </a:lvl1pPr>
          </a:lstStyle>
          <a:p>
            <a:r>
              <a:rPr lang="en-US"/>
              <a:t>Presentation Name</a:t>
            </a:r>
          </a:p>
        </p:txBody>
      </p:sp>
    </p:spTree>
    <p:extLst>
      <p:ext uri="{BB962C8B-B14F-4D97-AF65-F5344CB8AC3E}">
        <p14:creationId xmlns:p14="http://schemas.microsoft.com/office/powerpoint/2010/main" val="791746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401C-3D73-9145-9D27-022775352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8FC3C5-2E28-584B-9E08-C350F04738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E1AA21-1AC4-EE4A-9EE6-2CF249667C7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B026A89-F6F6-594C-B1D8-D2FE52E18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5ABD8-565B-E441-A71D-873F53B630F7}"/>
              </a:ext>
            </a:extLst>
          </p:cNvPr>
          <p:cNvSpPr>
            <a:spLocks noGrp="1"/>
          </p:cNvSpPr>
          <p:nvPr>
            <p:ph type="sldNum" sz="quarter" idx="12"/>
          </p:nvPr>
        </p:nvSpPr>
        <p:spPr/>
        <p:txBody>
          <a:bodyPr/>
          <a:lstStyle/>
          <a:p>
            <a:fld id="{6B218248-39AE-B24D-B571-E8695ACF81F5}" type="slidenum">
              <a:rPr lang="en-US" smtClean="0"/>
              <a:pPr/>
              <a:t>‹#›</a:t>
            </a:fld>
            <a:endParaRPr lang="en-US"/>
          </a:p>
        </p:txBody>
      </p:sp>
    </p:spTree>
    <p:extLst>
      <p:ext uri="{BB962C8B-B14F-4D97-AF65-F5344CB8AC3E}">
        <p14:creationId xmlns:p14="http://schemas.microsoft.com/office/powerpoint/2010/main" val="2806885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77296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644480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649693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694422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48261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329991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539264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268496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550763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5338761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850522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415600" y="593367"/>
            <a:ext cx="11360800" cy="763600"/>
          </a:xfrm>
          <a:prstGeom prst="rect">
            <a:avLst/>
          </a:prstGeom>
        </p:spPr>
        <p:txBody>
          <a:bodyPr spcFirstLastPara="1" wrap="square" lIns="90000" tIns="46800" rIns="90000" bIns="46800"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US"/>
              <a:t>Click to edit Master title style</a:t>
            </a:r>
            <a:endParaRPr/>
          </a:p>
        </p:txBody>
      </p:sp>
      <p:sp>
        <p:nvSpPr>
          <p:cNvPr id="29" name="Google Shape;29;p7"/>
          <p:cNvSpPr txBox="1">
            <a:spLocks noGrp="1"/>
          </p:cNvSpPr>
          <p:nvPr>
            <p:ph type="body" idx="1"/>
          </p:nvPr>
        </p:nvSpPr>
        <p:spPr>
          <a:xfrm>
            <a:off x="415600" y="1536633"/>
            <a:ext cx="11360800" cy="4555200"/>
          </a:xfrm>
          <a:prstGeom prst="rect">
            <a:avLst/>
          </a:prstGeom>
        </p:spPr>
        <p:txBody>
          <a:bodyPr spcFirstLastPara="1" wrap="square" lIns="90000" tIns="46800" rIns="90000" bIns="46800" anchor="t" anchorCtr="0">
            <a:noAutofit/>
          </a:bodyPr>
          <a:lstStyle>
            <a:lvl1pPr marL="609570" lvl="0" indent="-450510" rtl="0">
              <a:spcBef>
                <a:spcPts val="675"/>
              </a:spcBef>
              <a:spcAft>
                <a:spcPts val="0"/>
              </a:spcAft>
              <a:buSzPts val="1721"/>
              <a:buChar char="⚫"/>
              <a:defRPr/>
            </a:lvl1pPr>
            <a:lvl2pPr marL="1219140" lvl="1" indent="-402569" rtl="0">
              <a:spcBef>
                <a:spcPts val="551"/>
              </a:spcBef>
              <a:spcAft>
                <a:spcPts val="0"/>
              </a:spcAft>
              <a:buSzPts val="1155"/>
              <a:buChar char="⚪"/>
              <a:defRPr/>
            </a:lvl2pPr>
            <a:lvl3pPr marL="1828709" lvl="2" indent="-400029" rtl="0">
              <a:spcBef>
                <a:spcPts val="500"/>
              </a:spcBef>
              <a:spcAft>
                <a:spcPts val="0"/>
              </a:spcAft>
              <a:buSzPts val="1125"/>
              <a:buChar char="⯍"/>
              <a:defRPr/>
            </a:lvl3pPr>
            <a:lvl4pPr marL="2438278" lvl="3" indent="-393681" rtl="0">
              <a:spcBef>
                <a:spcPts val="500"/>
              </a:spcBef>
              <a:spcAft>
                <a:spcPts val="0"/>
              </a:spcAft>
              <a:buSzPts val="1050"/>
              <a:buChar char="🞆"/>
              <a:defRPr/>
            </a:lvl4pPr>
            <a:lvl5pPr marL="3047848" lvl="4" indent="-431779" rtl="0">
              <a:spcBef>
                <a:spcPts val="500"/>
              </a:spcBef>
              <a:spcAft>
                <a:spcPts val="0"/>
              </a:spcAft>
              <a:buSzPts val="1500"/>
              <a:buChar char="•"/>
              <a:defRPr/>
            </a:lvl5pPr>
            <a:lvl6pPr marL="3657418" lvl="5" indent="-431779" rtl="0">
              <a:spcBef>
                <a:spcPts val="500"/>
              </a:spcBef>
              <a:spcAft>
                <a:spcPts val="0"/>
              </a:spcAft>
              <a:buSzPts val="1500"/>
              <a:buChar char="•"/>
              <a:defRPr/>
            </a:lvl6pPr>
            <a:lvl7pPr marL="4266987" lvl="6" indent="-431779" rtl="0">
              <a:spcBef>
                <a:spcPts val="500"/>
              </a:spcBef>
              <a:spcAft>
                <a:spcPts val="0"/>
              </a:spcAft>
              <a:buSzPts val="1500"/>
              <a:buChar char="•"/>
              <a:defRPr/>
            </a:lvl7pPr>
            <a:lvl8pPr marL="4876557" lvl="7" indent="-431779" rtl="0">
              <a:spcBef>
                <a:spcPts val="500"/>
              </a:spcBef>
              <a:spcAft>
                <a:spcPts val="0"/>
              </a:spcAft>
              <a:buSzPts val="1500"/>
              <a:buChar char="•"/>
              <a:defRPr/>
            </a:lvl8pPr>
            <a:lvl9pPr marL="5486126" lvl="8" indent="-431779" rtl="0">
              <a:spcBef>
                <a:spcPts val="500"/>
              </a:spcBef>
              <a:spcAft>
                <a:spcPts val="0"/>
              </a:spcAft>
              <a:buSzPts val="1500"/>
              <a:buChar char="•"/>
              <a:defRPr/>
            </a:lvl9pPr>
          </a:lstStyle>
          <a:p>
            <a:pPr lvl="0"/>
            <a:r>
              <a:rPr lang="en-US"/>
              <a:t>Click to edit Master text styles</a:t>
            </a:r>
          </a:p>
        </p:txBody>
      </p:sp>
      <p:sp>
        <p:nvSpPr>
          <p:cNvPr id="30" name="Google Shape;30;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4251073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66359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620417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51280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Avenir Next LT Pro"/>
              </a:defRPr>
            </a:lvl1pPr>
            <a:lvl2pPr>
              <a:defRPr>
                <a:latin typeface="Avenir Next LT Pro"/>
              </a:defRPr>
            </a:lvl2pPr>
            <a:lvl3pPr>
              <a:defRPr>
                <a:latin typeface="Avenir Next LT Pro"/>
              </a:defRPr>
            </a:lvl3pPr>
            <a:lvl4pPr>
              <a:defRPr>
                <a:latin typeface="Avenir Next LT Pro"/>
              </a:defRPr>
            </a:lvl4pPr>
            <a:lvl5pPr>
              <a:defRPr>
                <a:latin typeface="Avenir Next LT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0318380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002664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4080833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472988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899571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655781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486249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582206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0B5-2641-4048-A5B7-426327B0BA58}"/>
              </a:ext>
            </a:extLst>
          </p:cNvPr>
          <p:cNvSpPr>
            <a:spLocks noGrp="1"/>
          </p:cNvSpPr>
          <p:nvPr>
            <p:ph type="title"/>
          </p:nvPr>
        </p:nvSpPr>
        <p:spPr>
          <a:xfrm>
            <a:off x="838091" y="365084"/>
            <a:ext cx="10515819" cy="831928"/>
          </a:xfrm>
          <a:prstGeom prst="rect">
            <a:avLst/>
          </a:prstGeom>
        </p:spPr>
        <p:txBody>
          <a:bodyPr anchor="ctr"/>
          <a:lstStyle>
            <a:lvl1pPr>
              <a:defRPr sz="3599"/>
            </a:lvl1pPr>
          </a:lstStyle>
          <a:p>
            <a:r>
              <a:rPr lang="en-US"/>
              <a:t>Click to edit Master title style</a:t>
            </a:r>
          </a:p>
        </p:txBody>
      </p:sp>
    </p:spTree>
    <p:extLst>
      <p:ext uri="{BB962C8B-B14F-4D97-AF65-F5344CB8AC3E}">
        <p14:creationId xmlns:p14="http://schemas.microsoft.com/office/powerpoint/2010/main" val="42825909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329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2.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2.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
        <p:nvSpPr>
          <p:cNvPr id="7" name="Rectangle 6"/>
          <p:cNvSpPr/>
          <p:nvPr userDrawn="1"/>
        </p:nvSpPr>
        <p:spPr>
          <a:xfrm>
            <a:off x="0" y="-335280"/>
            <a:ext cx="12192000" cy="7193280"/>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cxnSp>
        <p:nvCxnSpPr>
          <p:cNvPr id="10" name="Straight Connector 9"/>
          <p:cNvCxnSpPr/>
          <p:nvPr userDrawn="1"/>
        </p:nvCxnSpPr>
        <p:spPr>
          <a:xfrm>
            <a:off x="3345180" y="2707281"/>
            <a:ext cx="0" cy="2283821"/>
          </a:xfrm>
          <a:prstGeom prst="line">
            <a:avLst/>
          </a:prstGeom>
          <a:ln w="34925"/>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51862" y="2544174"/>
            <a:ext cx="4801940" cy="1533432"/>
          </a:xfrm>
          <a:prstGeom prst="rect">
            <a:avLst/>
          </a:prstGeom>
        </p:spPr>
      </p:pic>
    </p:spTree>
    <p:extLst>
      <p:ext uri="{BB962C8B-B14F-4D97-AF65-F5344CB8AC3E}">
        <p14:creationId xmlns:p14="http://schemas.microsoft.com/office/powerpoint/2010/main" val="1002095191"/>
      </p:ext>
    </p:extLst>
  </p:cSld>
  <p:clrMap bg1="lt1" tx1="dk1" bg2="lt2" tx2="dk2" accent1="accent1" accent2="accent2" accent3="accent3" accent4="accent4" accent5="accent5" accent6="accent6" hlink="hlink" folHlink="folHlink"/>
  <p:sldLayoutIdLst>
    <p:sldLayoutId id="2147483680" r:id="rId1"/>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
        <p:nvSpPr>
          <p:cNvPr id="7" name="Rectangle 6"/>
          <p:cNvSpPr/>
          <p:nvPr/>
        </p:nvSpPr>
        <p:spPr>
          <a:xfrm>
            <a:off x="0" y="-335280"/>
            <a:ext cx="12192000" cy="7193280"/>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cxnSp>
        <p:nvCxnSpPr>
          <p:cNvPr id="10" name="Straight Connector 9"/>
          <p:cNvCxnSpPr/>
          <p:nvPr/>
        </p:nvCxnSpPr>
        <p:spPr>
          <a:xfrm>
            <a:off x="3345180" y="2707281"/>
            <a:ext cx="0" cy="2283821"/>
          </a:xfrm>
          <a:prstGeom prst="line">
            <a:avLst/>
          </a:prstGeom>
          <a:ln w="34925"/>
        </p:spPr>
        <p:style>
          <a:lnRef idx="3">
            <a:schemeClr val="dk1"/>
          </a:lnRef>
          <a:fillRef idx="0">
            <a:schemeClr val="dk1"/>
          </a:fillRef>
          <a:effectRef idx="2">
            <a:schemeClr val="dk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1862" y="2544174"/>
            <a:ext cx="4801940" cy="1533432"/>
          </a:xfrm>
          <a:prstGeom prst="rect">
            <a:avLst/>
          </a:prstGeom>
        </p:spPr>
      </p:pic>
      <p:sp>
        <p:nvSpPr>
          <p:cNvPr id="12" name="Rectangle 11">
            <a:extLst>
              <a:ext uri="{FF2B5EF4-FFF2-40B4-BE49-F238E27FC236}">
                <a16:creationId xmlns:a16="http://schemas.microsoft.com/office/drawing/2014/main" id="{723A1E2C-F9E9-476C-A5F4-4A59EF6C5BFF}"/>
              </a:ext>
            </a:extLst>
          </p:cNvPr>
          <p:cNvSpPr/>
          <p:nvPr userDrawn="1"/>
        </p:nvSpPr>
        <p:spPr>
          <a:xfrm>
            <a:off x="0" y="-335280"/>
            <a:ext cx="12192000" cy="7193280"/>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cxnSp>
        <p:nvCxnSpPr>
          <p:cNvPr id="13" name="Straight Connector 12">
            <a:extLst>
              <a:ext uri="{FF2B5EF4-FFF2-40B4-BE49-F238E27FC236}">
                <a16:creationId xmlns:a16="http://schemas.microsoft.com/office/drawing/2014/main" id="{DF098539-A9C5-4E0A-946B-5498FE4AB03F}"/>
              </a:ext>
            </a:extLst>
          </p:cNvPr>
          <p:cNvCxnSpPr/>
          <p:nvPr userDrawn="1"/>
        </p:nvCxnSpPr>
        <p:spPr>
          <a:xfrm>
            <a:off x="3345180" y="2707281"/>
            <a:ext cx="0" cy="2283821"/>
          </a:xfrm>
          <a:prstGeom prst="line">
            <a:avLst/>
          </a:prstGeom>
          <a:ln w="34925"/>
        </p:spPr>
        <p:style>
          <a:lnRef idx="3">
            <a:schemeClr val="dk1"/>
          </a:lnRef>
          <a:fillRef idx="0">
            <a:schemeClr val="dk1"/>
          </a:fillRef>
          <a:effectRef idx="2">
            <a:schemeClr val="dk1"/>
          </a:effectRef>
          <a:fontRef idx="minor">
            <a:schemeClr val="tx1"/>
          </a:fontRef>
        </p:style>
      </p:cxnSp>
      <p:pic>
        <p:nvPicPr>
          <p:cNvPr id="14" name="Picture 13">
            <a:extLst>
              <a:ext uri="{FF2B5EF4-FFF2-40B4-BE49-F238E27FC236}">
                <a16:creationId xmlns:a16="http://schemas.microsoft.com/office/drawing/2014/main" id="{B9FF7B53-CEDA-4C55-9457-6E244D4B49B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451862" y="2544174"/>
            <a:ext cx="4801940" cy="1533432"/>
          </a:xfrm>
          <a:prstGeom prst="rect">
            <a:avLst/>
          </a:prstGeom>
        </p:spPr>
      </p:pic>
    </p:spTree>
    <p:extLst>
      <p:ext uri="{BB962C8B-B14F-4D97-AF65-F5344CB8AC3E}">
        <p14:creationId xmlns:p14="http://schemas.microsoft.com/office/powerpoint/2010/main" val="51432786"/>
      </p:ext>
    </p:extLst>
  </p:cSld>
  <p:clrMap bg1="lt1" tx1="dk1" bg2="lt2" tx2="dk2" accent1="accent1" accent2="accent2" accent3="accent3" accent4="accent4" accent5="accent5" accent6="accent6" hlink="hlink" folHlink="folHlink"/>
  <p:sldLayoutIdLst>
    <p:sldLayoutId id="2147483686" r:id="rId1"/>
    <p:sldLayoutId id="2147483687" r:id="rId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
        <p:nvSpPr>
          <p:cNvPr id="7" name="Rectangle 6"/>
          <p:cNvSpPr/>
          <p:nvPr/>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pic>
        <p:nvPicPr>
          <p:cNvPr id="8" name="Pictur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378748780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6096000"/>
            <a:ext cx="12192000" cy="771800"/>
          </a:xfrm>
          <a:prstGeom prst="rect">
            <a:avLst/>
          </a:prstGeom>
          <a:solidFill>
            <a:srgbClr val="000000"/>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pPr/>
              <a:t>‹#›</a:t>
            </a:fld>
            <a:endParaRPr lang="en-US"/>
          </a:p>
        </p:txBody>
      </p:sp>
      <p:sp>
        <p:nvSpPr>
          <p:cNvPr id="7" name="Rectangle 6"/>
          <p:cNvSpPr/>
          <p:nvPr userDrawn="1"/>
        </p:nvSpPr>
        <p:spPr>
          <a:xfrm>
            <a:off x="0" y="6140361"/>
            <a:ext cx="12192000" cy="705028"/>
          </a:xfrm>
          <a:prstGeom prst="rect">
            <a:avLst/>
          </a:prstGeom>
          <a:solidFill>
            <a:srgbClr val="B6114D"/>
          </a:solidFill>
          <a:ln w="76200">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sz="1800"/>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890762" y="6165912"/>
            <a:ext cx="1935479" cy="618068"/>
          </a:xfrm>
          <a:prstGeom prst="rect">
            <a:avLst/>
          </a:prstGeom>
        </p:spPr>
      </p:pic>
    </p:spTree>
    <p:extLst>
      <p:ext uri="{BB962C8B-B14F-4D97-AF65-F5344CB8AC3E}">
        <p14:creationId xmlns:p14="http://schemas.microsoft.com/office/powerpoint/2010/main" val="169695910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Lst>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hf sldNum="0" hdr="0" ftr="0" dt="0"/>
  <p:txStyles>
    <p:titleStyle>
      <a:lvl1pPr algn="l" defTabSz="914377" rtl="0" eaLnBrk="1" latinLnBrk="0" hangingPunct="1">
        <a:lnSpc>
          <a:spcPct val="90000"/>
        </a:lnSpc>
        <a:spcBef>
          <a:spcPct val="0"/>
        </a:spcBef>
        <a:buNone/>
        <a:defRPr sz="4400" kern="1200">
          <a:solidFill>
            <a:schemeClr val="tx1"/>
          </a:solidFill>
          <a:latin typeface="Futura"/>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LT Pro"/>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venir Next LT Pro"/>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venir Next LT Pro"/>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venir Next LT Pro"/>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6FE1-BE3A-E444-EF9B-B6330AA8D529}"/>
              </a:ext>
            </a:extLst>
          </p:cNvPr>
          <p:cNvSpPr>
            <a:spLocks noGrp="1"/>
          </p:cNvSpPr>
          <p:nvPr>
            <p:ph type="ctrTitle"/>
          </p:nvPr>
        </p:nvSpPr>
        <p:spPr>
          <a:xfrm>
            <a:off x="-37654" y="-239485"/>
            <a:ext cx="11974022" cy="859971"/>
          </a:xfrm>
        </p:spPr>
        <p:txBody>
          <a:bodyPr>
            <a:normAutofit/>
          </a:bodyPr>
          <a:lstStyle/>
          <a:p>
            <a:pPr>
              <a:lnSpc>
                <a:spcPct val="150000"/>
              </a:lnSpc>
            </a:pPr>
            <a:r>
              <a:rPr lang="en-US" sz="3600" b="1">
                <a:solidFill>
                  <a:schemeClr val="accent6">
                    <a:lumMod val="50000"/>
                  </a:schemeClr>
                </a:solidFill>
                <a:latin typeface="Times New Roman"/>
                <a:ea typeface="Calibri"/>
                <a:cs typeface="Times New Roman"/>
              </a:rPr>
              <a:t> PADDY DISEASE DETECTION</a:t>
            </a:r>
          </a:p>
        </p:txBody>
      </p:sp>
      <p:sp>
        <p:nvSpPr>
          <p:cNvPr id="7" name="TextBox 6">
            <a:extLst>
              <a:ext uri="{FF2B5EF4-FFF2-40B4-BE49-F238E27FC236}">
                <a16:creationId xmlns:a16="http://schemas.microsoft.com/office/drawing/2014/main" id="{BFD5E892-66C9-8D76-B741-FD054205D0DD}"/>
              </a:ext>
            </a:extLst>
          </p:cNvPr>
          <p:cNvSpPr txBox="1"/>
          <p:nvPr/>
        </p:nvSpPr>
        <p:spPr>
          <a:xfrm>
            <a:off x="1593744" y="3734320"/>
            <a:ext cx="7385957" cy="206210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i="0" u="none" strike="noStrike">
                <a:solidFill>
                  <a:srgbClr val="B6114D"/>
                </a:solidFill>
                <a:effectLst/>
                <a:highlight>
                  <a:srgbClr val="F5F5F5"/>
                </a:highlight>
                <a:latin typeface="Times New Roman" panose="02020603050405020304" pitchFamily="18" charset="0"/>
              </a:rPr>
              <a:t>Subject code : 19CSE437</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i="0" u="none" strike="noStrike">
                <a:solidFill>
                  <a:srgbClr val="B6114D"/>
                </a:solidFill>
                <a:effectLst/>
                <a:highlight>
                  <a:srgbClr val="F5F5F5"/>
                </a:highlight>
                <a:latin typeface="Times New Roman" panose="02020603050405020304" pitchFamily="18" charset="0"/>
                <a:cs typeface="Times New Roman" panose="02020603050405020304" pitchFamily="18" charset="0"/>
              </a:rPr>
              <a:t>Subject Name : Deep Learning for Computer vision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a:solidFill>
                  <a:srgbClr val="FF0000"/>
                </a:solidFill>
                <a:highlight>
                  <a:srgbClr val="F5F5F5"/>
                </a:highlight>
                <a:latin typeface="Times New Roman" panose="02020603050405020304" pitchFamily="18" charset="0"/>
                <a:cs typeface="Times New Roman" panose="02020603050405020304" pitchFamily="18" charset="0"/>
              </a:rPr>
              <a:t>Review-3</a:t>
            </a:r>
            <a:endParaRPr lang="en-US" sz="3200" b="1" i="0" u="none" strike="noStrike">
              <a:solidFill>
                <a:srgbClr val="FF0000"/>
              </a:solidFill>
              <a:effectLst/>
              <a:highlight>
                <a:srgbClr val="F5F5F5"/>
              </a:highlight>
              <a:latin typeface="Times New Roman" panose="02020603050405020304" pitchFamily="18" charset="0"/>
            </a:endParaRPr>
          </a:p>
        </p:txBody>
      </p:sp>
      <p:graphicFrame>
        <p:nvGraphicFramePr>
          <p:cNvPr id="4" name="Table 3">
            <a:extLst>
              <a:ext uri="{FF2B5EF4-FFF2-40B4-BE49-F238E27FC236}">
                <a16:creationId xmlns:a16="http://schemas.microsoft.com/office/drawing/2014/main" id="{4ED07927-8028-3242-D0BC-7E3252A64CD3}"/>
              </a:ext>
            </a:extLst>
          </p:cNvPr>
          <p:cNvGraphicFramePr>
            <a:graphicFrameLocks noGrp="1"/>
          </p:cNvGraphicFramePr>
          <p:nvPr>
            <p:extLst>
              <p:ext uri="{D42A27DB-BD31-4B8C-83A1-F6EECF244321}">
                <p14:modId xmlns:p14="http://schemas.microsoft.com/office/powerpoint/2010/main" val="1611539361"/>
              </p:ext>
            </p:extLst>
          </p:nvPr>
        </p:nvGraphicFramePr>
        <p:xfrm>
          <a:off x="1318077" y="1314517"/>
          <a:ext cx="7852228" cy="2935240"/>
        </p:xfrm>
        <a:graphic>
          <a:graphicData uri="http://schemas.openxmlformats.org/drawingml/2006/table">
            <a:tbl>
              <a:tblPr firstRow="1" bandRow="1">
                <a:tableStyleId>{5C22544A-7EE6-4342-B048-85BDC9FD1C3A}</a:tableStyleId>
              </a:tblPr>
              <a:tblGrid>
                <a:gridCol w="1297019">
                  <a:extLst>
                    <a:ext uri="{9D8B030D-6E8A-4147-A177-3AD203B41FA5}">
                      <a16:colId xmlns:a16="http://schemas.microsoft.com/office/drawing/2014/main" val="191599049"/>
                    </a:ext>
                  </a:extLst>
                </a:gridCol>
                <a:gridCol w="3370500">
                  <a:extLst>
                    <a:ext uri="{9D8B030D-6E8A-4147-A177-3AD203B41FA5}">
                      <a16:colId xmlns:a16="http://schemas.microsoft.com/office/drawing/2014/main" val="603207468"/>
                    </a:ext>
                  </a:extLst>
                </a:gridCol>
                <a:gridCol w="3184709">
                  <a:extLst>
                    <a:ext uri="{9D8B030D-6E8A-4147-A177-3AD203B41FA5}">
                      <a16:colId xmlns:a16="http://schemas.microsoft.com/office/drawing/2014/main" val="393647329"/>
                    </a:ext>
                  </a:extLst>
                </a:gridCol>
              </a:tblGrid>
              <a:tr h="733810">
                <a:tc>
                  <a:txBody>
                    <a:bodyPr/>
                    <a:lstStyle/>
                    <a:p>
                      <a:r>
                        <a:rPr lang="en-US"/>
                        <a:t>SL.NO</a:t>
                      </a:r>
                      <a:endParaRPr lang="en-IN"/>
                    </a:p>
                  </a:txBody>
                  <a:tcPr/>
                </a:tc>
                <a:tc>
                  <a:txBody>
                    <a:bodyPr/>
                    <a:lstStyle/>
                    <a:p>
                      <a:r>
                        <a:rPr lang="en-US"/>
                        <a:t>NAME</a:t>
                      </a:r>
                      <a:endParaRPr lang="en-IN"/>
                    </a:p>
                  </a:txBody>
                  <a:tcPr/>
                </a:tc>
                <a:tc>
                  <a:txBody>
                    <a:bodyPr/>
                    <a:lstStyle/>
                    <a:p>
                      <a:r>
                        <a:rPr lang="en-US"/>
                        <a:t>ROLL NUMBER</a:t>
                      </a:r>
                      <a:endParaRPr lang="en-IN"/>
                    </a:p>
                  </a:txBody>
                  <a:tcPr/>
                </a:tc>
                <a:extLst>
                  <a:ext uri="{0D108BD9-81ED-4DB2-BD59-A6C34878D82A}">
                    <a16:rowId xmlns:a16="http://schemas.microsoft.com/office/drawing/2014/main" val="2973755616"/>
                  </a:ext>
                </a:extLst>
              </a:tr>
              <a:tr h="733810">
                <a:tc>
                  <a:txBody>
                    <a:bodyPr/>
                    <a:lstStyle/>
                    <a:p>
                      <a:r>
                        <a:rPr lang="en-US"/>
                        <a:t>1</a:t>
                      </a:r>
                      <a:endParaRPr lang="en-IN"/>
                    </a:p>
                  </a:txBody>
                  <a:tcPr/>
                </a:tc>
                <a:tc>
                  <a:txBody>
                    <a:bodyPr/>
                    <a:lstStyle/>
                    <a:p>
                      <a:r>
                        <a:rPr lang="en-US" dirty="0" err="1"/>
                        <a:t>Darneshwar</a:t>
                      </a:r>
                      <a:r>
                        <a:rPr lang="en-US" dirty="0"/>
                        <a:t> S</a:t>
                      </a:r>
                      <a:endParaRPr lang="en-IN" dirty="0"/>
                    </a:p>
                  </a:txBody>
                  <a:tcPr/>
                </a:tc>
                <a:tc>
                  <a:txBody>
                    <a:bodyPr/>
                    <a:lstStyle/>
                    <a:p>
                      <a:r>
                        <a:rPr lang="en-US" dirty="0"/>
                        <a:t>CB.EN.U4CSE21309</a:t>
                      </a:r>
                      <a:endParaRPr lang="en-IN" dirty="0"/>
                    </a:p>
                  </a:txBody>
                  <a:tcPr/>
                </a:tc>
                <a:extLst>
                  <a:ext uri="{0D108BD9-81ED-4DB2-BD59-A6C34878D82A}">
                    <a16:rowId xmlns:a16="http://schemas.microsoft.com/office/drawing/2014/main" val="3521163154"/>
                  </a:ext>
                </a:extLst>
              </a:tr>
              <a:tr h="733810">
                <a:tc>
                  <a:txBody>
                    <a:bodyPr/>
                    <a:lstStyle/>
                    <a:p>
                      <a:r>
                        <a:rPr lang="en-US"/>
                        <a:t>2</a:t>
                      </a:r>
                      <a:endParaRPr lang="en-IN"/>
                    </a:p>
                  </a:txBody>
                  <a:tcPr/>
                </a:tc>
                <a:tc>
                  <a:txBody>
                    <a:bodyPr/>
                    <a:lstStyle/>
                    <a:p>
                      <a:r>
                        <a:rPr lang="en-IN"/>
                        <a:t>S Keerthana</a:t>
                      </a:r>
                    </a:p>
                  </a:txBody>
                  <a:tcPr/>
                </a:tc>
                <a:tc>
                  <a:txBody>
                    <a:bodyPr/>
                    <a:lstStyle/>
                    <a:p>
                      <a:r>
                        <a:rPr lang="en-IN"/>
                        <a:t>CB.EN.U4CSE21349</a:t>
                      </a:r>
                    </a:p>
                  </a:txBody>
                  <a:tcPr/>
                </a:tc>
                <a:extLst>
                  <a:ext uri="{0D108BD9-81ED-4DB2-BD59-A6C34878D82A}">
                    <a16:rowId xmlns:a16="http://schemas.microsoft.com/office/drawing/2014/main" val="3503315991"/>
                  </a:ext>
                </a:extLst>
              </a:tr>
              <a:tr h="733810">
                <a:tc>
                  <a:txBody>
                    <a:bodyPr/>
                    <a:lstStyle/>
                    <a:p>
                      <a:pPr lvl="0">
                        <a:buNone/>
                      </a:pPr>
                      <a:r>
                        <a:rPr lang="en-US"/>
                        <a:t>3</a:t>
                      </a:r>
                    </a:p>
                  </a:txBody>
                  <a:tcPr/>
                </a:tc>
                <a:tc>
                  <a:txBody>
                    <a:bodyPr/>
                    <a:lstStyle/>
                    <a:p>
                      <a:pPr lvl="0">
                        <a:buNone/>
                      </a:pPr>
                      <a:r>
                        <a:rPr lang="en-IN"/>
                        <a:t>Preethi V</a:t>
                      </a:r>
                    </a:p>
                  </a:txBody>
                  <a:tcPr/>
                </a:tc>
                <a:tc>
                  <a:txBody>
                    <a:bodyPr/>
                    <a:lstStyle/>
                    <a:p>
                      <a:pPr lvl="0">
                        <a:buNone/>
                      </a:pPr>
                      <a:r>
                        <a:rPr lang="en-IN" dirty="0"/>
                        <a:t>CB.EN.U4CSE21365</a:t>
                      </a:r>
                    </a:p>
                  </a:txBody>
                  <a:tcPr/>
                </a:tc>
                <a:extLst>
                  <a:ext uri="{0D108BD9-81ED-4DB2-BD59-A6C34878D82A}">
                    <a16:rowId xmlns:a16="http://schemas.microsoft.com/office/drawing/2014/main" val="1682513718"/>
                  </a:ext>
                </a:extLst>
              </a:tr>
            </a:tbl>
          </a:graphicData>
        </a:graphic>
      </p:graphicFrame>
    </p:spTree>
    <p:extLst>
      <p:ext uri="{BB962C8B-B14F-4D97-AF65-F5344CB8AC3E}">
        <p14:creationId xmlns:p14="http://schemas.microsoft.com/office/powerpoint/2010/main" val="4001134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1E0723-DAAC-FDFA-2D71-E5F26F0A26F4}"/>
              </a:ext>
            </a:extLst>
          </p:cNvPr>
          <p:cNvSpPr txBox="1"/>
          <p:nvPr/>
        </p:nvSpPr>
        <p:spPr>
          <a:xfrm>
            <a:off x="336883" y="301386"/>
            <a:ext cx="11341769" cy="2400657"/>
          </a:xfrm>
          <a:prstGeom prst="rect">
            <a:avLst/>
          </a:prstGeom>
          <a:noFill/>
        </p:spPr>
        <p:txBody>
          <a:bodyPr wrap="square">
            <a:spAutoFit/>
          </a:bodyPr>
          <a:lstStyle/>
          <a:p>
            <a:r>
              <a:rPr lang="en-IN" sz="2400" b="1" dirty="0"/>
              <a:t>Model Loading</a:t>
            </a:r>
          </a:p>
          <a:p>
            <a:r>
              <a:rPr lang="en-IN" b="1" dirty="0"/>
              <a:t>Purpose:</a:t>
            </a:r>
            <a:r>
              <a:rPr lang="en-IN" dirty="0"/>
              <a:t> This module is responsible for loading the pre-trained </a:t>
            </a:r>
            <a:r>
              <a:rPr lang="en-IN" dirty="0" err="1"/>
              <a:t>Xception</a:t>
            </a:r>
            <a:r>
              <a:rPr lang="en-IN" dirty="0"/>
              <a:t> model into memory so that it can be used for making predictions.</a:t>
            </a:r>
          </a:p>
          <a:p>
            <a:pPr>
              <a:buFont typeface="Arial" panose="020B0604020202020204" pitchFamily="34" charset="0"/>
              <a:buChar char="•"/>
            </a:pPr>
            <a:endParaRPr lang="en-IN" dirty="0"/>
          </a:p>
          <a:p>
            <a:r>
              <a:rPr lang="en-IN" b="1" dirty="0"/>
              <a:t>Process:</a:t>
            </a:r>
            <a:endParaRPr lang="en-IN" dirty="0"/>
          </a:p>
          <a:p>
            <a:pPr marL="742950" lvl="1" indent="-285750">
              <a:buFont typeface="Arial" panose="020B0604020202020204" pitchFamily="34" charset="0"/>
              <a:buChar char="•"/>
            </a:pPr>
            <a:r>
              <a:rPr lang="en-IN" dirty="0"/>
              <a:t>The pre-trained model is loaded from storage and remains in memory while the app is running, so it doesn’t need to be reloaded with every prediction.</a:t>
            </a:r>
          </a:p>
          <a:p>
            <a:pPr marL="742950" lvl="1" indent="-285750">
              <a:buFont typeface="Arial" panose="020B0604020202020204" pitchFamily="34" charset="0"/>
              <a:buChar char="•"/>
            </a:pPr>
            <a:r>
              <a:rPr lang="en-IN" dirty="0"/>
              <a:t>This module optimizes the app’s performance by caching the model, ensuring faster predictions.</a:t>
            </a:r>
          </a:p>
        </p:txBody>
      </p:sp>
      <p:sp>
        <p:nvSpPr>
          <p:cNvPr id="7" name="TextBox 6">
            <a:extLst>
              <a:ext uri="{FF2B5EF4-FFF2-40B4-BE49-F238E27FC236}">
                <a16:creationId xmlns:a16="http://schemas.microsoft.com/office/drawing/2014/main" id="{856D5E11-DC61-741F-25B9-68C0532E8C84}"/>
              </a:ext>
            </a:extLst>
          </p:cNvPr>
          <p:cNvSpPr txBox="1"/>
          <p:nvPr/>
        </p:nvSpPr>
        <p:spPr>
          <a:xfrm>
            <a:off x="336882" y="2948333"/>
            <a:ext cx="11614485" cy="2400657"/>
          </a:xfrm>
          <a:prstGeom prst="rect">
            <a:avLst/>
          </a:prstGeom>
          <a:noFill/>
        </p:spPr>
        <p:txBody>
          <a:bodyPr wrap="square">
            <a:spAutoFit/>
          </a:bodyPr>
          <a:lstStyle/>
          <a:p>
            <a:r>
              <a:rPr lang="en-IN" sz="2400" b="1" dirty="0"/>
              <a:t>Prediction Module</a:t>
            </a:r>
          </a:p>
          <a:p>
            <a:r>
              <a:rPr lang="en-IN" b="1" dirty="0"/>
              <a:t>Purpose:</a:t>
            </a:r>
            <a:r>
              <a:rPr lang="en-IN" dirty="0"/>
              <a:t> This module is where the actual classification takes place. It uses the </a:t>
            </a:r>
            <a:r>
              <a:rPr lang="en-IN" dirty="0" err="1"/>
              <a:t>preprocessed</a:t>
            </a:r>
            <a:r>
              <a:rPr lang="en-IN" dirty="0"/>
              <a:t> image to make a prediction based on the </a:t>
            </a:r>
            <a:r>
              <a:rPr lang="en-IN" dirty="0" err="1"/>
              <a:t>Xception</a:t>
            </a:r>
            <a:r>
              <a:rPr lang="en-IN" dirty="0"/>
              <a:t> model.</a:t>
            </a:r>
          </a:p>
          <a:p>
            <a:pPr>
              <a:buFont typeface="Arial" panose="020B0604020202020204" pitchFamily="34" charset="0"/>
              <a:buChar char="•"/>
            </a:pPr>
            <a:endParaRPr lang="en-IN" dirty="0"/>
          </a:p>
          <a:p>
            <a:r>
              <a:rPr lang="en-IN" b="1" dirty="0"/>
              <a:t>Process:</a:t>
            </a:r>
            <a:endParaRPr lang="en-IN" dirty="0"/>
          </a:p>
          <a:p>
            <a:pPr marL="742950" lvl="1" indent="-285750">
              <a:buFont typeface="Arial" panose="020B0604020202020204" pitchFamily="34" charset="0"/>
              <a:buChar char="•"/>
            </a:pPr>
            <a:r>
              <a:rPr lang="en-IN" dirty="0"/>
              <a:t>The </a:t>
            </a:r>
            <a:r>
              <a:rPr lang="en-IN" dirty="0" err="1"/>
              <a:t>preprocessed</a:t>
            </a:r>
            <a:r>
              <a:rPr lang="en-IN" dirty="0"/>
              <a:t> image is passed to the loaded model, which then performs the classification.</a:t>
            </a:r>
          </a:p>
          <a:p>
            <a:pPr marL="742950" lvl="1" indent="-285750">
              <a:buFont typeface="Arial" panose="020B0604020202020204" pitchFamily="34" charset="0"/>
              <a:buChar char="•"/>
            </a:pPr>
            <a:r>
              <a:rPr lang="en-IN" dirty="0"/>
              <a:t>The model outputs a set of probabilities corresponding to different classes. The class with the highest probability is considered the predicted class.</a:t>
            </a:r>
          </a:p>
        </p:txBody>
      </p:sp>
    </p:spTree>
    <p:extLst>
      <p:ext uri="{BB962C8B-B14F-4D97-AF65-F5344CB8AC3E}">
        <p14:creationId xmlns:p14="http://schemas.microsoft.com/office/powerpoint/2010/main" val="3729975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51721C4-2BCB-C015-3C54-53F64DFF3CAE}"/>
              </a:ext>
            </a:extLst>
          </p:cNvPr>
          <p:cNvSpPr txBox="1"/>
          <p:nvPr/>
        </p:nvSpPr>
        <p:spPr>
          <a:xfrm>
            <a:off x="465221" y="397638"/>
            <a:ext cx="11229474" cy="2492990"/>
          </a:xfrm>
          <a:prstGeom prst="rect">
            <a:avLst/>
          </a:prstGeom>
          <a:noFill/>
        </p:spPr>
        <p:txBody>
          <a:bodyPr wrap="square">
            <a:spAutoFit/>
          </a:bodyPr>
          <a:lstStyle/>
          <a:p>
            <a:r>
              <a:rPr lang="en-IN" sz="2400" b="1" dirty="0"/>
              <a:t>Display Results</a:t>
            </a:r>
          </a:p>
          <a:p>
            <a:endParaRPr lang="en-IN" sz="2400" b="1" dirty="0"/>
          </a:p>
          <a:p>
            <a:r>
              <a:rPr lang="en-IN" b="1" dirty="0"/>
              <a:t>Components:</a:t>
            </a:r>
            <a:endParaRPr lang="en-IN" dirty="0"/>
          </a:p>
          <a:p>
            <a:pPr marL="742950" lvl="1" indent="-285750">
              <a:buFont typeface="Arial" panose="020B0604020202020204" pitchFamily="34" charset="0"/>
              <a:buChar char="•"/>
            </a:pPr>
            <a:r>
              <a:rPr lang="en-IN" b="1" dirty="0"/>
              <a:t>Display Uploaded Image:</a:t>
            </a:r>
            <a:r>
              <a:rPr lang="en-IN" dirty="0"/>
              <a:t> This component displays the image uploaded by the user so they can visually confirm which image is being classified.</a:t>
            </a:r>
          </a:p>
          <a:p>
            <a:pPr marL="742950" lvl="1" indent="-285750">
              <a:buFont typeface="Arial" panose="020B0604020202020204" pitchFamily="34" charset="0"/>
              <a:buChar char="•"/>
            </a:pPr>
            <a:r>
              <a:rPr lang="en-IN" b="1" dirty="0"/>
              <a:t>Display Prediction Results (Class &amp; Accuracy):</a:t>
            </a:r>
            <a:r>
              <a:rPr lang="en-IN" dirty="0"/>
              <a:t> This component shows the predicted class and its associated confidence score. The result is displayed in an easy-to-read format, giving feedback to the user on the model’s prediction accuracy.</a:t>
            </a:r>
          </a:p>
        </p:txBody>
      </p:sp>
    </p:spTree>
    <p:extLst>
      <p:ext uri="{BB962C8B-B14F-4D97-AF65-F5344CB8AC3E}">
        <p14:creationId xmlns:p14="http://schemas.microsoft.com/office/powerpoint/2010/main" val="3852794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161381-D354-DCA5-F166-B4D0B4AB419F}"/>
              </a:ext>
            </a:extLst>
          </p:cNvPr>
          <p:cNvSpPr txBox="1"/>
          <p:nvPr/>
        </p:nvSpPr>
        <p:spPr>
          <a:xfrm>
            <a:off x="401050" y="1116666"/>
            <a:ext cx="10764254" cy="2123658"/>
          </a:xfrm>
          <a:prstGeom prst="rect">
            <a:avLst/>
          </a:prstGeom>
          <a:noFill/>
        </p:spPr>
        <p:txBody>
          <a:bodyPr wrap="square">
            <a:spAutoFit/>
          </a:bodyPr>
          <a:lstStyle/>
          <a:p>
            <a:r>
              <a:rPr lang="en-IN" sz="2400" b="1" dirty="0"/>
              <a:t>Frontend: </a:t>
            </a:r>
            <a:r>
              <a:rPr lang="en-IN" sz="2400" b="1" dirty="0" err="1"/>
              <a:t>Streamlit</a:t>
            </a:r>
            <a:endParaRPr lang="en-IN" sz="3400" b="1" dirty="0"/>
          </a:p>
          <a:p>
            <a:pPr marL="285750" indent="-285750">
              <a:buFont typeface="Arial" panose="020B0604020202020204" pitchFamily="34" charset="0"/>
              <a:buChar char="•"/>
            </a:pPr>
            <a:r>
              <a:rPr lang="en-IN" dirty="0" err="1"/>
              <a:t>Streamlit</a:t>
            </a:r>
            <a:r>
              <a:rPr lang="en-IN" dirty="0"/>
              <a:t> is a Python framework used to build interactive web applications. It allows you to easily create user interfaces (like image upload buttons and result displays) without needing extensive frontend coding (like HTML, CSS, or JavaScript).</a:t>
            </a:r>
          </a:p>
          <a:p>
            <a:pPr marL="285750" indent="-285750">
              <a:buFont typeface="Arial" panose="020B0604020202020204" pitchFamily="34" charset="0"/>
              <a:buChar char="•"/>
            </a:pPr>
            <a:r>
              <a:rPr lang="en-IN" dirty="0"/>
              <a:t>It’s simple and effective for building data-driven apps and displaying real-time results to users. </a:t>
            </a:r>
            <a:r>
              <a:rPr lang="en-IN" dirty="0" err="1"/>
              <a:t>Streamlit</a:t>
            </a:r>
            <a:r>
              <a:rPr lang="en-IN" dirty="0"/>
              <a:t> handles the user interface and makes the app interactive by allowing users to upload images, trigger predictions, and see results.</a:t>
            </a:r>
          </a:p>
        </p:txBody>
      </p:sp>
      <p:sp>
        <p:nvSpPr>
          <p:cNvPr id="7" name="TextBox 6">
            <a:extLst>
              <a:ext uri="{FF2B5EF4-FFF2-40B4-BE49-F238E27FC236}">
                <a16:creationId xmlns:a16="http://schemas.microsoft.com/office/drawing/2014/main" id="{D5F1BE98-B444-575E-EC0B-6A1543E8D4A3}"/>
              </a:ext>
            </a:extLst>
          </p:cNvPr>
          <p:cNvSpPr txBox="1"/>
          <p:nvPr/>
        </p:nvSpPr>
        <p:spPr>
          <a:xfrm>
            <a:off x="401051" y="3617676"/>
            <a:ext cx="10764253" cy="1846659"/>
          </a:xfrm>
          <a:prstGeom prst="rect">
            <a:avLst/>
          </a:prstGeom>
          <a:noFill/>
        </p:spPr>
        <p:txBody>
          <a:bodyPr wrap="square">
            <a:spAutoFit/>
          </a:bodyPr>
          <a:lstStyle/>
          <a:p>
            <a:r>
              <a:rPr lang="en-IN" sz="2400" b="1" dirty="0"/>
              <a:t>Backend: Python &amp; TensorFlow</a:t>
            </a:r>
          </a:p>
          <a:p>
            <a:pPr marL="285750" indent="-285750">
              <a:buFont typeface="Arial" panose="020B0604020202020204" pitchFamily="34" charset="0"/>
              <a:buChar char="•"/>
            </a:pPr>
            <a:r>
              <a:rPr lang="en-IN" dirty="0"/>
              <a:t>The core of your app runs on Python, where you use the </a:t>
            </a:r>
            <a:r>
              <a:rPr lang="en-IN" b="1" dirty="0"/>
              <a:t>TensorFlow</a:t>
            </a:r>
            <a:r>
              <a:rPr lang="en-IN" dirty="0"/>
              <a:t> framework to load the </a:t>
            </a:r>
            <a:r>
              <a:rPr lang="en-IN" b="1" dirty="0" err="1"/>
              <a:t>Xception</a:t>
            </a:r>
            <a:r>
              <a:rPr lang="en-IN" dirty="0"/>
              <a:t> model, preprocess the images, and make predictions.</a:t>
            </a:r>
          </a:p>
          <a:p>
            <a:pPr marL="285750" indent="-285750">
              <a:buFont typeface="Arial" panose="020B0604020202020204" pitchFamily="34" charset="0"/>
              <a:buChar char="•"/>
            </a:pPr>
            <a:r>
              <a:rPr lang="en-IN" dirty="0"/>
              <a:t>Python is widely used in machine learning and data science because of its simplicity and rich ecosystem of libraries. TensorFlow is a powerful tool for working with machine learning models, and the </a:t>
            </a:r>
            <a:r>
              <a:rPr lang="en-IN" dirty="0" err="1"/>
              <a:t>Xception</a:t>
            </a:r>
            <a:r>
              <a:rPr lang="en-IN" dirty="0"/>
              <a:t> model is a deep learning architecture that's particularly effective for image classification.</a:t>
            </a:r>
          </a:p>
        </p:txBody>
      </p:sp>
      <p:sp>
        <p:nvSpPr>
          <p:cNvPr id="9" name="TextBox 8">
            <a:extLst>
              <a:ext uri="{FF2B5EF4-FFF2-40B4-BE49-F238E27FC236}">
                <a16:creationId xmlns:a16="http://schemas.microsoft.com/office/drawing/2014/main" id="{A1C1421D-E74A-7750-0F80-D272228A95F4}"/>
              </a:ext>
            </a:extLst>
          </p:cNvPr>
          <p:cNvSpPr txBox="1"/>
          <p:nvPr/>
        </p:nvSpPr>
        <p:spPr>
          <a:xfrm>
            <a:off x="272713" y="158549"/>
            <a:ext cx="6096000" cy="769441"/>
          </a:xfrm>
          <a:prstGeom prst="rect">
            <a:avLst/>
          </a:prstGeom>
          <a:noFill/>
        </p:spPr>
        <p:txBody>
          <a:bodyPr wrap="square">
            <a:spAutoFit/>
          </a:bodyPr>
          <a:lstStyle/>
          <a:p>
            <a:r>
              <a:rPr lang="en-US" sz="4400" b="1" dirty="0">
                <a:latin typeface="Bahnschrift Condensed" panose="020B0502040204020203" pitchFamily="34" charset="0"/>
              </a:rPr>
              <a:t>Technology Stack</a:t>
            </a:r>
            <a:endParaRPr lang="en-IN" sz="4400" b="1" dirty="0">
              <a:latin typeface="Bahnschrift Condensed" panose="020B0502040204020203" pitchFamily="34" charset="0"/>
            </a:endParaRPr>
          </a:p>
        </p:txBody>
      </p:sp>
    </p:spTree>
    <p:extLst>
      <p:ext uri="{BB962C8B-B14F-4D97-AF65-F5344CB8AC3E}">
        <p14:creationId xmlns:p14="http://schemas.microsoft.com/office/powerpoint/2010/main" val="294349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F2DA327-6AFE-DB04-0160-5147BE62BF58}"/>
              </a:ext>
            </a:extLst>
          </p:cNvPr>
          <p:cNvSpPr txBox="1"/>
          <p:nvPr/>
        </p:nvSpPr>
        <p:spPr>
          <a:xfrm>
            <a:off x="368970" y="670354"/>
            <a:ext cx="11117178" cy="1846659"/>
          </a:xfrm>
          <a:prstGeom prst="rect">
            <a:avLst/>
          </a:prstGeom>
          <a:noFill/>
        </p:spPr>
        <p:txBody>
          <a:bodyPr wrap="square">
            <a:spAutoFit/>
          </a:bodyPr>
          <a:lstStyle/>
          <a:p>
            <a:r>
              <a:rPr lang="en-IN" sz="2400" b="1" dirty="0"/>
              <a:t>Machine Learning Model: </a:t>
            </a:r>
            <a:r>
              <a:rPr lang="en-IN" sz="2400" b="1" dirty="0" err="1"/>
              <a:t>Xception</a:t>
            </a:r>
            <a:endParaRPr lang="en-IN" sz="2400" b="1" dirty="0"/>
          </a:p>
          <a:p>
            <a:pPr marL="285750" indent="-285750">
              <a:buFont typeface="Arial" panose="020B0604020202020204" pitchFamily="34" charset="0"/>
              <a:buChar char="•"/>
            </a:pPr>
            <a:r>
              <a:rPr lang="en-IN" dirty="0" err="1"/>
              <a:t>Xception</a:t>
            </a:r>
            <a:r>
              <a:rPr lang="en-IN" dirty="0"/>
              <a:t> is a pre-trained neural network model specialized for image classification tasks. When a user uploads an image, this model </a:t>
            </a:r>
            <a:r>
              <a:rPr lang="en-IN" dirty="0" err="1"/>
              <a:t>analyzes</a:t>
            </a:r>
            <a:r>
              <a:rPr lang="en-IN" dirty="0"/>
              <a:t> it and makes predictions about which class (category) the image belongs to.</a:t>
            </a:r>
          </a:p>
          <a:p>
            <a:pPr marL="285750" indent="-285750">
              <a:buFont typeface="Arial" panose="020B0604020202020204" pitchFamily="34" charset="0"/>
              <a:buChar char="•"/>
            </a:pPr>
            <a:r>
              <a:rPr lang="en-IN" dirty="0"/>
              <a:t>Pre-trained models like </a:t>
            </a:r>
            <a:r>
              <a:rPr lang="en-IN" dirty="0" err="1"/>
              <a:t>Xception</a:t>
            </a:r>
            <a:r>
              <a:rPr lang="en-IN" dirty="0"/>
              <a:t> are efficient because they’re already trained on large datasets (e.g., ImageNet), which means you can use them directly or fine-tune them for your specific task without having to build a model from scratch.</a:t>
            </a:r>
          </a:p>
        </p:txBody>
      </p:sp>
      <p:sp>
        <p:nvSpPr>
          <p:cNvPr id="7" name="TextBox 6">
            <a:extLst>
              <a:ext uri="{FF2B5EF4-FFF2-40B4-BE49-F238E27FC236}">
                <a16:creationId xmlns:a16="http://schemas.microsoft.com/office/drawing/2014/main" id="{88995048-D984-F4CA-C819-3C3154809FA5}"/>
              </a:ext>
            </a:extLst>
          </p:cNvPr>
          <p:cNvSpPr txBox="1"/>
          <p:nvPr/>
        </p:nvSpPr>
        <p:spPr>
          <a:xfrm>
            <a:off x="368970" y="3301169"/>
            <a:ext cx="11117177" cy="1846659"/>
          </a:xfrm>
          <a:prstGeom prst="rect">
            <a:avLst/>
          </a:prstGeom>
          <a:noFill/>
        </p:spPr>
        <p:txBody>
          <a:bodyPr wrap="square">
            <a:spAutoFit/>
          </a:bodyPr>
          <a:lstStyle/>
          <a:p>
            <a:r>
              <a:rPr lang="en-IN" sz="2400" b="1" dirty="0"/>
              <a:t>Image Processing: PIL and NumPy</a:t>
            </a:r>
          </a:p>
          <a:p>
            <a:pPr marL="285750" indent="-285750">
              <a:buFont typeface="Arial" panose="020B0604020202020204" pitchFamily="34" charset="0"/>
              <a:buChar char="•"/>
            </a:pPr>
            <a:r>
              <a:rPr lang="en-IN" dirty="0"/>
              <a:t>Before passing the uploaded image to the model, it needs to be resized and normalized. The </a:t>
            </a:r>
            <a:r>
              <a:rPr lang="en-IN" b="1" dirty="0"/>
              <a:t>Pillow (PIL)</a:t>
            </a:r>
            <a:r>
              <a:rPr lang="en-IN" dirty="0"/>
              <a:t> library helps with image processing, such as resizing and format conversion. </a:t>
            </a:r>
            <a:r>
              <a:rPr lang="en-IN" b="1" dirty="0"/>
              <a:t>NumPy</a:t>
            </a:r>
            <a:r>
              <a:rPr lang="en-IN" dirty="0"/>
              <a:t> is used to handle the image data in the form of arrays and perform mathematical operations, such as normalization.</a:t>
            </a:r>
          </a:p>
          <a:p>
            <a:pPr marL="285750" indent="-285750">
              <a:buFont typeface="Arial" panose="020B0604020202020204" pitchFamily="34" charset="0"/>
              <a:buChar char="•"/>
            </a:pPr>
            <a:r>
              <a:rPr lang="en-IN" dirty="0"/>
              <a:t>PIL and NumPy are widely used libraries for image manipulation and efficient handling of large datasets in machine learning workflows.</a:t>
            </a:r>
          </a:p>
        </p:txBody>
      </p:sp>
    </p:spTree>
    <p:extLst>
      <p:ext uri="{BB962C8B-B14F-4D97-AF65-F5344CB8AC3E}">
        <p14:creationId xmlns:p14="http://schemas.microsoft.com/office/powerpoint/2010/main" val="3051175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4D0FF58-8972-04DC-33B4-C82CCFDF2F73}"/>
              </a:ext>
            </a:extLst>
          </p:cNvPr>
          <p:cNvSpPr txBox="1"/>
          <p:nvPr/>
        </p:nvSpPr>
        <p:spPr>
          <a:xfrm>
            <a:off x="433134" y="1405604"/>
            <a:ext cx="11085095" cy="1200329"/>
          </a:xfrm>
          <a:prstGeom prst="rect">
            <a:avLst/>
          </a:prstGeom>
          <a:noFill/>
        </p:spPr>
        <p:txBody>
          <a:bodyPr wrap="square">
            <a:spAutoFit/>
          </a:bodyPr>
          <a:lstStyle/>
          <a:p>
            <a:pPr marL="285750" indent="-285750">
              <a:buFont typeface="Arial" panose="020B0604020202020204" pitchFamily="34" charset="0"/>
              <a:buChar char="•"/>
            </a:pPr>
            <a:r>
              <a:rPr lang="en-IN" dirty="0"/>
              <a:t>You use virtual environments (like </a:t>
            </a:r>
            <a:r>
              <a:rPr lang="en-IN" dirty="0" err="1"/>
              <a:t>myenv</a:t>
            </a:r>
            <a:r>
              <a:rPr lang="en-IN" dirty="0"/>
              <a:t> and the training environment) to keep your project’s dependencies (like TensorFlow) separate and ensure compatibility between different versions of software.</a:t>
            </a:r>
          </a:p>
          <a:p>
            <a:pPr marL="285750" indent="-285750">
              <a:buFont typeface="Arial" panose="020B0604020202020204" pitchFamily="34" charset="0"/>
              <a:buChar char="•"/>
            </a:pPr>
            <a:r>
              <a:rPr lang="en-IN" dirty="0"/>
              <a:t>Managing environments helps avoid conflicts between different package versions (e.g., TensorFlow 2.15.0 in one environment vs. 2.17.0 in another), making sure your app runs smoothly without version-related issues.</a:t>
            </a:r>
          </a:p>
        </p:txBody>
      </p:sp>
      <p:sp>
        <p:nvSpPr>
          <p:cNvPr id="8" name="TextBox 7">
            <a:extLst>
              <a:ext uri="{FF2B5EF4-FFF2-40B4-BE49-F238E27FC236}">
                <a16:creationId xmlns:a16="http://schemas.microsoft.com/office/drawing/2014/main" id="{6123ADF5-F997-0844-6040-503271F55506}"/>
              </a:ext>
            </a:extLst>
          </p:cNvPr>
          <p:cNvSpPr txBox="1"/>
          <p:nvPr/>
        </p:nvSpPr>
        <p:spPr>
          <a:xfrm>
            <a:off x="433134" y="658232"/>
            <a:ext cx="7202907" cy="461665"/>
          </a:xfrm>
          <a:prstGeom prst="rect">
            <a:avLst/>
          </a:prstGeom>
          <a:noFill/>
        </p:spPr>
        <p:txBody>
          <a:bodyPr wrap="square">
            <a:spAutoFit/>
          </a:bodyPr>
          <a:lstStyle/>
          <a:p>
            <a:r>
              <a:rPr lang="en-IN" sz="2400" b="1" dirty="0"/>
              <a:t>Environment Management: Virtual Environments</a:t>
            </a:r>
          </a:p>
        </p:txBody>
      </p:sp>
    </p:spTree>
    <p:extLst>
      <p:ext uri="{BB962C8B-B14F-4D97-AF65-F5344CB8AC3E}">
        <p14:creationId xmlns:p14="http://schemas.microsoft.com/office/powerpoint/2010/main" val="60413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Lecture 2: Development Infrastructure &amp; Tooling - The Full Stack">
            <a:extLst>
              <a:ext uri="{FF2B5EF4-FFF2-40B4-BE49-F238E27FC236}">
                <a16:creationId xmlns:a16="http://schemas.microsoft.com/office/drawing/2014/main" id="{0CE881CE-3311-2147-BC1D-DBDEC363AC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874" y="541590"/>
            <a:ext cx="9379084" cy="503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775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9260A7-B678-2814-75D1-6CE163A49549}"/>
              </a:ext>
            </a:extLst>
          </p:cNvPr>
          <p:cNvPicPr>
            <a:picLocks noChangeAspect="1"/>
          </p:cNvPicPr>
          <p:nvPr/>
        </p:nvPicPr>
        <p:blipFill>
          <a:blip r:embed="rId2"/>
          <a:stretch>
            <a:fillRect/>
          </a:stretch>
        </p:blipFill>
        <p:spPr>
          <a:xfrm>
            <a:off x="436343" y="1337786"/>
            <a:ext cx="4324954" cy="1609950"/>
          </a:xfrm>
          <a:prstGeom prst="rect">
            <a:avLst/>
          </a:prstGeom>
        </p:spPr>
      </p:pic>
      <p:sp>
        <p:nvSpPr>
          <p:cNvPr id="7" name="TextBox 6">
            <a:extLst>
              <a:ext uri="{FF2B5EF4-FFF2-40B4-BE49-F238E27FC236}">
                <a16:creationId xmlns:a16="http://schemas.microsoft.com/office/drawing/2014/main" id="{7F86D202-2630-C298-C142-E83C89BB360F}"/>
              </a:ext>
            </a:extLst>
          </p:cNvPr>
          <p:cNvSpPr txBox="1"/>
          <p:nvPr/>
        </p:nvSpPr>
        <p:spPr>
          <a:xfrm>
            <a:off x="304800" y="280555"/>
            <a:ext cx="6096000" cy="769441"/>
          </a:xfrm>
          <a:prstGeom prst="rect">
            <a:avLst/>
          </a:prstGeom>
          <a:noFill/>
        </p:spPr>
        <p:txBody>
          <a:bodyPr wrap="square">
            <a:spAutoFit/>
          </a:bodyPr>
          <a:lstStyle/>
          <a:p>
            <a:r>
              <a:rPr lang="en-US" sz="4400" b="1" dirty="0">
                <a:latin typeface="Bahnschrift Condensed" panose="020B0502040204020203" pitchFamily="34" charset="0"/>
              </a:rPr>
              <a:t>Wireframe Designs</a:t>
            </a:r>
            <a:endParaRPr lang="en-IN" sz="4400" dirty="0"/>
          </a:p>
        </p:txBody>
      </p:sp>
      <p:sp>
        <p:nvSpPr>
          <p:cNvPr id="9" name="TextBox 8">
            <a:extLst>
              <a:ext uri="{FF2B5EF4-FFF2-40B4-BE49-F238E27FC236}">
                <a16:creationId xmlns:a16="http://schemas.microsoft.com/office/drawing/2014/main" id="{23A40D9E-07F2-19A9-8E99-51178CA4007B}"/>
              </a:ext>
            </a:extLst>
          </p:cNvPr>
          <p:cNvSpPr txBox="1"/>
          <p:nvPr/>
        </p:nvSpPr>
        <p:spPr>
          <a:xfrm>
            <a:off x="5518484" y="1337786"/>
            <a:ext cx="609600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First, The Web-app is installed in a virtual environment that has been within in a file.</a:t>
            </a:r>
          </a:p>
        </p:txBody>
      </p:sp>
      <p:sp>
        <p:nvSpPr>
          <p:cNvPr id="12" name="TextBox 11">
            <a:extLst>
              <a:ext uri="{FF2B5EF4-FFF2-40B4-BE49-F238E27FC236}">
                <a16:creationId xmlns:a16="http://schemas.microsoft.com/office/drawing/2014/main" id="{D9B8FFB8-5C88-97A4-62F7-28C5E512E6D8}"/>
              </a:ext>
            </a:extLst>
          </p:cNvPr>
          <p:cNvSpPr txBox="1"/>
          <p:nvPr/>
        </p:nvSpPr>
        <p:spPr>
          <a:xfrm>
            <a:off x="5518484" y="2142761"/>
            <a:ext cx="6096000"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Then using the command </a:t>
            </a:r>
            <a:r>
              <a:rPr lang="en-US" b="1" dirty="0" err="1">
                <a:latin typeface="Arial" panose="020B0604020202020204" pitchFamily="34" charset="0"/>
                <a:cs typeface="Arial" panose="020B0604020202020204" pitchFamily="34" charset="0"/>
              </a:rPr>
              <a:t>streamlit</a:t>
            </a:r>
            <a:r>
              <a:rPr lang="en-US" b="1" dirty="0">
                <a:latin typeface="Arial" panose="020B0604020202020204" pitchFamily="34" charset="0"/>
                <a:cs typeface="Arial" panose="020B0604020202020204" pitchFamily="34" charset="0"/>
              </a:rPr>
              <a:t> run app.py, </a:t>
            </a:r>
            <a:r>
              <a:rPr lang="en-US" dirty="0">
                <a:latin typeface="Arial" panose="020B0604020202020204" pitchFamily="34" charset="0"/>
                <a:cs typeface="Arial" panose="020B0604020202020204" pitchFamily="34" charset="0"/>
              </a:rPr>
              <a:t>the following </a:t>
            </a:r>
            <a:r>
              <a:rPr lang="en-US" dirty="0" err="1">
                <a:latin typeface="Arial" panose="020B0604020202020204" pitchFamily="34" charset="0"/>
                <a:cs typeface="Arial" panose="020B0604020202020204" pitchFamily="34" charset="0"/>
              </a:rPr>
              <a:t>streamlit</a:t>
            </a:r>
            <a:r>
              <a:rPr lang="en-US" dirty="0">
                <a:latin typeface="Arial" panose="020B0604020202020204" pitchFamily="34" charset="0"/>
                <a:cs typeface="Arial" panose="020B0604020202020204" pitchFamily="34" charset="0"/>
              </a:rPr>
              <a:t> code opens the web browser</a:t>
            </a:r>
            <a:r>
              <a:rPr lang="en-US" b="1" dirty="0">
                <a:latin typeface="Arial" panose="020B0604020202020204" pitchFamily="34" charset="0"/>
                <a:cs typeface="Arial" panose="020B0604020202020204" pitchFamily="34" charset="0"/>
              </a:rPr>
              <a:t> </a:t>
            </a:r>
          </a:p>
        </p:txBody>
      </p:sp>
      <p:pic>
        <p:nvPicPr>
          <p:cNvPr id="14" name="Picture 13">
            <a:extLst>
              <a:ext uri="{FF2B5EF4-FFF2-40B4-BE49-F238E27FC236}">
                <a16:creationId xmlns:a16="http://schemas.microsoft.com/office/drawing/2014/main" id="{66650767-826F-5416-131B-82D9B5A1B7C0}"/>
              </a:ext>
            </a:extLst>
          </p:cNvPr>
          <p:cNvPicPr>
            <a:picLocks noChangeAspect="1"/>
          </p:cNvPicPr>
          <p:nvPr/>
        </p:nvPicPr>
        <p:blipFill>
          <a:blip r:embed="rId3"/>
          <a:stretch>
            <a:fillRect/>
          </a:stretch>
        </p:blipFill>
        <p:spPr>
          <a:xfrm>
            <a:off x="413886" y="3896864"/>
            <a:ext cx="5577103" cy="1319461"/>
          </a:xfrm>
          <a:prstGeom prst="rect">
            <a:avLst/>
          </a:prstGeom>
        </p:spPr>
      </p:pic>
      <p:sp>
        <p:nvSpPr>
          <p:cNvPr id="17" name="TextBox 16">
            <a:extLst>
              <a:ext uri="{FF2B5EF4-FFF2-40B4-BE49-F238E27FC236}">
                <a16:creationId xmlns:a16="http://schemas.microsoft.com/office/drawing/2014/main" id="{BE37E3FD-0BC4-72DC-3015-9CA16007952C}"/>
              </a:ext>
            </a:extLst>
          </p:cNvPr>
          <p:cNvSpPr txBox="1"/>
          <p:nvPr/>
        </p:nvSpPr>
        <p:spPr>
          <a:xfrm>
            <a:off x="6842698" y="4007791"/>
            <a:ext cx="4531155"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You can see that, the </a:t>
            </a:r>
            <a:r>
              <a:rPr lang="en-US" dirty="0" err="1">
                <a:latin typeface="Arial" panose="020B0604020202020204" pitchFamily="34" charset="0"/>
                <a:cs typeface="Arial" panose="020B0604020202020204" pitchFamily="34" charset="0"/>
              </a:rPr>
              <a:t>streamlit</a:t>
            </a:r>
            <a:r>
              <a:rPr lang="en-US" dirty="0">
                <a:latin typeface="Arial" panose="020B0604020202020204" pitchFamily="34" charset="0"/>
                <a:cs typeface="Arial" panose="020B0604020202020204" pitchFamily="34" charset="0"/>
              </a:rPr>
              <a:t> app provides the </a:t>
            </a:r>
            <a:r>
              <a:rPr lang="en-US" b="1" dirty="0">
                <a:latin typeface="Arial" panose="020B0604020202020204" pitchFamily="34" charset="0"/>
                <a:cs typeface="Arial" panose="020B0604020202020204" pitchFamily="34" charset="0"/>
              </a:rPr>
              <a:t>Local URL </a:t>
            </a:r>
            <a:r>
              <a:rPr lang="en-US" dirty="0">
                <a:latin typeface="Arial" panose="020B0604020202020204" pitchFamily="34" charset="0"/>
                <a:cs typeface="Arial" panose="020B0604020202020204" pitchFamily="34" charset="0"/>
              </a:rPr>
              <a:t>for the webpage to be opened</a:t>
            </a:r>
          </a:p>
        </p:txBody>
      </p:sp>
    </p:spTree>
    <p:extLst>
      <p:ext uri="{BB962C8B-B14F-4D97-AF65-F5344CB8AC3E}">
        <p14:creationId xmlns:p14="http://schemas.microsoft.com/office/powerpoint/2010/main" val="2577382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6A3FF7-6063-6573-9098-21739E257B82}"/>
              </a:ext>
            </a:extLst>
          </p:cNvPr>
          <p:cNvSpPr txBox="1"/>
          <p:nvPr/>
        </p:nvSpPr>
        <p:spPr>
          <a:xfrm>
            <a:off x="208547" y="200344"/>
            <a:ext cx="6096000" cy="769441"/>
          </a:xfrm>
          <a:prstGeom prst="rect">
            <a:avLst/>
          </a:prstGeom>
          <a:noFill/>
        </p:spPr>
        <p:txBody>
          <a:bodyPr wrap="square">
            <a:spAutoFit/>
          </a:bodyPr>
          <a:lstStyle/>
          <a:p>
            <a:r>
              <a:rPr lang="en-US" sz="4400" b="1" dirty="0">
                <a:latin typeface="Bahnschrift Condensed" panose="020B0502040204020203" pitchFamily="34" charset="0"/>
              </a:rPr>
              <a:t>The Final Output!</a:t>
            </a:r>
            <a:endParaRPr lang="en-IN" sz="4400" dirty="0"/>
          </a:p>
        </p:txBody>
      </p:sp>
      <p:pic>
        <p:nvPicPr>
          <p:cNvPr id="7" name="Picture 6">
            <a:extLst>
              <a:ext uri="{FF2B5EF4-FFF2-40B4-BE49-F238E27FC236}">
                <a16:creationId xmlns:a16="http://schemas.microsoft.com/office/drawing/2014/main" id="{A29CDB08-5BCD-5EF7-AA90-81D6E0D7BF71}"/>
              </a:ext>
            </a:extLst>
          </p:cNvPr>
          <p:cNvPicPr>
            <a:picLocks noChangeAspect="1"/>
          </p:cNvPicPr>
          <p:nvPr/>
        </p:nvPicPr>
        <p:blipFill>
          <a:blip r:embed="rId2"/>
          <a:stretch>
            <a:fillRect/>
          </a:stretch>
        </p:blipFill>
        <p:spPr>
          <a:xfrm>
            <a:off x="347384" y="1144914"/>
            <a:ext cx="6086490" cy="1039903"/>
          </a:xfrm>
          <a:prstGeom prst="rect">
            <a:avLst/>
          </a:prstGeom>
        </p:spPr>
      </p:pic>
      <p:pic>
        <p:nvPicPr>
          <p:cNvPr id="9" name="Picture 8">
            <a:extLst>
              <a:ext uri="{FF2B5EF4-FFF2-40B4-BE49-F238E27FC236}">
                <a16:creationId xmlns:a16="http://schemas.microsoft.com/office/drawing/2014/main" id="{838CCD04-53EE-C67D-D52C-A22E571B2693}"/>
              </a:ext>
            </a:extLst>
          </p:cNvPr>
          <p:cNvPicPr>
            <a:picLocks noChangeAspect="1"/>
          </p:cNvPicPr>
          <p:nvPr/>
        </p:nvPicPr>
        <p:blipFill>
          <a:blip r:embed="rId3"/>
          <a:stretch>
            <a:fillRect/>
          </a:stretch>
        </p:blipFill>
        <p:spPr>
          <a:xfrm>
            <a:off x="347384" y="2184817"/>
            <a:ext cx="6086490" cy="3445914"/>
          </a:xfrm>
          <a:prstGeom prst="rect">
            <a:avLst/>
          </a:prstGeom>
        </p:spPr>
      </p:pic>
      <p:sp>
        <p:nvSpPr>
          <p:cNvPr id="11" name="TextBox 10">
            <a:extLst>
              <a:ext uri="{FF2B5EF4-FFF2-40B4-BE49-F238E27FC236}">
                <a16:creationId xmlns:a16="http://schemas.microsoft.com/office/drawing/2014/main" id="{8EC73C8A-2566-CB42-9858-F03A7DB23AAA}"/>
              </a:ext>
            </a:extLst>
          </p:cNvPr>
          <p:cNvSpPr txBox="1"/>
          <p:nvPr/>
        </p:nvSpPr>
        <p:spPr>
          <a:xfrm>
            <a:off x="7134728" y="2094489"/>
            <a:ext cx="4207041" cy="2031325"/>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This is the First part of the output where the UI is displayed,</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Which asks for the image as the Input.</a:t>
            </a:r>
            <a:br>
              <a:rPr lang="en-US" b="1" dirty="0">
                <a:latin typeface="Arial" panose="020B0604020202020204" pitchFamily="34" charset="0"/>
                <a:cs typeface="Arial" panose="020B0604020202020204" pitchFamily="34" charset="0"/>
              </a:rPr>
            </a:b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So once the image is given an input, the following will display the output</a:t>
            </a:r>
          </a:p>
        </p:txBody>
      </p:sp>
    </p:spTree>
    <p:extLst>
      <p:ext uri="{BB962C8B-B14F-4D97-AF65-F5344CB8AC3E}">
        <p14:creationId xmlns:p14="http://schemas.microsoft.com/office/powerpoint/2010/main" val="511228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84992D-C588-793B-D6B2-1D7561D41291}"/>
              </a:ext>
            </a:extLst>
          </p:cNvPr>
          <p:cNvPicPr>
            <a:picLocks noChangeAspect="1"/>
          </p:cNvPicPr>
          <p:nvPr/>
        </p:nvPicPr>
        <p:blipFill>
          <a:blip r:embed="rId2"/>
          <a:stretch>
            <a:fillRect/>
          </a:stretch>
        </p:blipFill>
        <p:spPr>
          <a:xfrm>
            <a:off x="438379" y="1185592"/>
            <a:ext cx="7497221" cy="3877216"/>
          </a:xfrm>
          <a:prstGeom prst="rect">
            <a:avLst/>
          </a:prstGeom>
        </p:spPr>
      </p:pic>
      <p:sp>
        <p:nvSpPr>
          <p:cNvPr id="7" name="TextBox 6">
            <a:extLst>
              <a:ext uri="{FF2B5EF4-FFF2-40B4-BE49-F238E27FC236}">
                <a16:creationId xmlns:a16="http://schemas.microsoft.com/office/drawing/2014/main" id="{112D0B91-093D-E357-F7BF-544B1AF9248A}"/>
              </a:ext>
            </a:extLst>
          </p:cNvPr>
          <p:cNvSpPr txBox="1"/>
          <p:nvPr/>
        </p:nvSpPr>
        <p:spPr>
          <a:xfrm>
            <a:off x="8497073" y="1277540"/>
            <a:ext cx="3256548" cy="3693319"/>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This is the Second part of the output, where you can see that predict button is given.</a:t>
            </a:r>
          </a:p>
          <a:p>
            <a:r>
              <a:rPr lang="en-US" b="1" dirty="0">
                <a:latin typeface="Arial" panose="020B0604020202020204" pitchFamily="34" charset="0"/>
                <a:cs typeface="Arial" panose="020B0604020202020204" pitchFamily="34" charset="0"/>
              </a:rPr>
              <a:t>Once you click the button, the following input image is driven into the model and the classification happens.</a:t>
            </a:r>
          </a:p>
          <a:p>
            <a:r>
              <a:rPr lang="en-US" b="1" dirty="0">
                <a:latin typeface="Arial" panose="020B0604020202020204" pitchFamily="34" charset="0"/>
                <a:cs typeface="Arial" panose="020B0604020202020204" pitchFamily="34" charset="0"/>
              </a:rPr>
              <a:t>I have designed the code to classify based on classes of images.</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So class A is called Bacterial Leaf Blight.</a:t>
            </a:r>
          </a:p>
        </p:txBody>
      </p:sp>
    </p:spTree>
    <p:extLst>
      <p:ext uri="{BB962C8B-B14F-4D97-AF65-F5344CB8AC3E}">
        <p14:creationId xmlns:p14="http://schemas.microsoft.com/office/powerpoint/2010/main" val="3496606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18A091AF-1706-15E6-0B07-419152FEAC8C}"/>
              </a:ext>
            </a:extLst>
          </p:cNvPr>
          <p:cNvGraphicFramePr>
            <a:graphicFrameLocks noGrp="1"/>
          </p:cNvGraphicFramePr>
          <p:nvPr>
            <p:ph idx="1"/>
            <p:extLst>
              <p:ext uri="{D42A27DB-BD31-4B8C-83A1-F6EECF244321}">
                <p14:modId xmlns:p14="http://schemas.microsoft.com/office/powerpoint/2010/main" val="1361412515"/>
              </p:ext>
            </p:extLst>
          </p:nvPr>
        </p:nvGraphicFramePr>
        <p:xfrm>
          <a:off x="838200" y="1568951"/>
          <a:ext cx="10515600" cy="33172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948369595"/>
                    </a:ext>
                  </a:extLst>
                </a:gridCol>
                <a:gridCol w="3505200">
                  <a:extLst>
                    <a:ext uri="{9D8B030D-6E8A-4147-A177-3AD203B41FA5}">
                      <a16:colId xmlns:a16="http://schemas.microsoft.com/office/drawing/2014/main" val="3930065293"/>
                    </a:ext>
                  </a:extLst>
                </a:gridCol>
                <a:gridCol w="3505200">
                  <a:extLst>
                    <a:ext uri="{9D8B030D-6E8A-4147-A177-3AD203B41FA5}">
                      <a16:colId xmlns:a16="http://schemas.microsoft.com/office/drawing/2014/main" val="1527112770"/>
                    </a:ext>
                  </a:extLst>
                </a:gridCol>
              </a:tblGrid>
              <a:tr h="370840">
                <a:tc>
                  <a:txBody>
                    <a:bodyPr/>
                    <a:lstStyle/>
                    <a:p>
                      <a:r>
                        <a:rPr lang="en-US"/>
                        <a:t>Module</a:t>
                      </a:r>
                      <a:endParaRPr lang="en-IN"/>
                    </a:p>
                  </a:txBody>
                  <a:tcPr/>
                </a:tc>
                <a:tc>
                  <a:txBody>
                    <a:bodyPr/>
                    <a:lstStyle/>
                    <a:p>
                      <a:r>
                        <a:rPr lang="en-US"/>
                        <a:t>Wireframe</a:t>
                      </a:r>
                      <a:r>
                        <a:rPr lang="en-US" baseline="0"/>
                        <a:t> design Name</a:t>
                      </a:r>
                      <a:endParaRPr lang="en-IN"/>
                    </a:p>
                  </a:txBody>
                  <a:tcPr/>
                </a:tc>
                <a:tc>
                  <a:txBody>
                    <a:bodyPr/>
                    <a:lstStyle/>
                    <a:p>
                      <a:r>
                        <a:rPr lang="en-US"/>
                        <a:t>Student Associated(</a:t>
                      </a:r>
                      <a:r>
                        <a:rPr lang="en-US" err="1"/>
                        <a:t>RollNo,Name</a:t>
                      </a:r>
                      <a:r>
                        <a:rPr lang="en-US"/>
                        <a:t>)</a:t>
                      </a:r>
                      <a:endParaRPr lang="en-IN"/>
                    </a:p>
                  </a:txBody>
                  <a:tcPr/>
                </a:tc>
                <a:extLst>
                  <a:ext uri="{0D108BD9-81ED-4DB2-BD59-A6C34878D82A}">
                    <a16:rowId xmlns:a16="http://schemas.microsoft.com/office/drawing/2014/main" val="919914114"/>
                  </a:ext>
                </a:extLst>
              </a:tr>
              <a:tr h="370840">
                <a:tc>
                  <a:txBody>
                    <a:bodyPr/>
                    <a:lstStyle/>
                    <a:p>
                      <a:pPr lvl="0">
                        <a:buNone/>
                      </a:pPr>
                      <a:r>
                        <a:rPr lang="en-US" sz="1200" b="0" i="0" u="none" strike="noStrike" noProof="0">
                          <a:latin typeface="Calibri"/>
                        </a:rPr>
                        <a:t>image uploads and displaying results</a:t>
                      </a:r>
                      <a:endParaRPr lang="en-US"/>
                    </a:p>
                  </a:txBody>
                  <a:tcPr/>
                </a:tc>
                <a:tc>
                  <a:txBody>
                    <a:bodyPr/>
                    <a:lstStyle/>
                    <a:p>
                      <a:r>
                        <a:rPr lang="en-US" err="1"/>
                        <a:t>UserInterface</a:t>
                      </a:r>
                      <a:r>
                        <a:rPr lang="en-US"/>
                        <a:t> </a:t>
                      </a:r>
                    </a:p>
                  </a:txBody>
                  <a:tcPr/>
                </a:tc>
                <a:tc>
                  <a:txBody>
                    <a:bodyPr/>
                    <a:lstStyle/>
                    <a:p>
                      <a:r>
                        <a:rPr lang="en-US" dirty="0" err="1"/>
                        <a:t>Darneshwar</a:t>
                      </a:r>
                      <a:r>
                        <a:rPr lang="en-US" dirty="0"/>
                        <a:t> S (CB.EN.U4CSE21309)</a:t>
                      </a:r>
                    </a:p>
                  </a:txBody>
                  <a:tcPr/>
                </a:tc>
                <a:extLst>
                  <a:ext uri="{0D108BD9-81ED-4DB2-BD59-A6C34878D82A}">
                    <a16:rowId xmlns:a16="http://schemas.microsoft.com/office/drawing/2014/main" val="3868857983"/>
                  </a:ext>
                </a:extLst>
              </a:tr>
              <a:tr h="370840">
                <a:tc>
                  <a:txBody>
                    <a:bodyPr/>
                    <a:lstStyle/>
                    <a:p>
                      <a:pPr lvl="0">
                        <a:buNone/>
                      </a:pPr>
                      <a:r>
                        <a:rPr lang="en-IN" sz="1200" b="0" i="0" u="none" strike="noStrike" noProof="0" dirty="0">
                          <a:latin typeface="Calibri"/>
                        </a:rPr>
                        <a:t>Preprocesses images for analysis</a:t>
                      </a:r>
                      <a:endParaRPr lang="en-US" dirty="0"/>
                    </a:p>
                  </a:txBody>
                  <a:tcPr/>
                </a:tc>
                <a:tc>
                  <a:txBody>
                    <a:bodyPr/>
                    <a:lstStyle/>
                    <a:p>
                      <a:pPr lvl="0">
                        <a:buNone/>
                      </a:pPr>
                      <a:r>
                        <a:rPr lang="en-US" sz="1800" b="0" i="0" u="none" strike="noStrike" noProof="0" dirty="0" err="1">
                          <a:solidFill>
                            <a:srgbClr val="000000"/>
                          </a:solidFill>
                          <a:latin typeface="Calibri"/>
                        </a:rPr>
                        <a:t>ImageProcessing</a:t>
                      </a:r>
                      <a:r>
                        <a:rPr lang="en-US" sz="1800" b="0" i="0" u="none" strike="noStrike" noProof="0" dirty="0">
                          <a:solidFill>
                            <a:srgbClr val="000000"/>
                          </a:solidFill>
                          <a:latin typeface="Calibri"/>
                        </a:rPr>
                        <a:t> </a:t>
                      </a:r>
                      <a:endParaRPr lang="en-US" dirty="0"/>
                    </a:p>
                  </a:txBody>
                  <a:tcPr/>
                </a:tc>
                <a:tc>
                  <a:txBody>
                    <a:bodyPr/>
                    <a:lstStyle/>
                    <a:p>
                      <a:pPr lvl="0">
                        <a:buNone/>
                      </a:pPr>
                      <a:r>
                        <a:rPr lang="en-US" sz="1800" b="0" i="0" u="none" strike="noStrike" noProof="0" dirty="0" err="1">
                          <a:solidFill>
                            <a:srgbClr val="000000"/>
                          </a:solidFill>
                          <a:latin typeface="Calibri"/>
                        </a:rPr>
                        <a:t>Darneshwar</a:t>
                      </a:r>
                      <a:r>
                        <a:rPr lang="en-US" sz="1800" b="0" i="0" u="none" strike="noStrike" noProof="0" dirty="0">
                          <a:solidFill>
                            <a:srgbClr val="000000"/>
                          </a:solidFill>
                          <a:latin typeface="Calibri"/>
                        </a:rPr>
                        <a:t> S(CB.EN.U4CSE21309)</a:t>
                      </a:r>
                      <a:endParaRPr lang="en-US" dirty="0"/>
                    </a:p>
                  </a:txBody>
                  <a:tcPr/>
                </a:tc>
                <a:extLst>
                  <a:ext uri="{0D108BD9-81ED-4DB2-BD59-A6C34878D82A}">
                    <a16:rowId xmlns:a16="http://schemas.microsoft.com/office/drawing/2014/main" val="3990202208"/>
                  </a:ext>
                </a:extLst>
              </a:tr>
              <a:tr h="370840">
                <a:tc>
                  <a:txBody>
                    <a:bodyPr/>
                    <a:lstStyle/>
                    <a:p>
                      <a:pPr marL="0" lvl="0" indent="0" algn="l">
                        <a:lnSpc>
                          <a:spcPct val="100000"/>
                        </a:lnSpc>
                        <a:spcBef>
                          <a:spcPts val="0"/>
                        </a:spcBef>
                        <a:spcAft>
                          <a:spcPts val="0"/>
                        </a:spcAft>
                        <a:buNone/>
                      </a:pPr>
                      <a:r>
                        <a:rPr lang="en-IN" sz="1200" b="0" i="0" u="none" strike="noStrike" noProof="0">
                          <a:latin typeface="Calibri"/>
                        </a:rPr>
                        <a:t>Implements deep learning models to classify paddy diseases.</a:t>
                      </a:r>
                      <a:endParaRPr lang="en-US"/>
                    </a:p>
                    <a:p>
                      <a:pPr lvl="0">
                        <a:buNone/>
                      </a:pPr>
                      <a:endParaRPr lang="en-IN"/>
                    </a:p>
                  </a:txBody>
                  <a:tcPr/>
                </a:tc>
                <a:tc>
                  <a:txBody>
                    <a:bodyPr/>
                    <a:lstStyle/>
                    <a:p>
                      <a:r>
                        <a:rPr lang="en-IN" err="1"/>
                        <a:t>DiseaseClassification</a:t>
                      </a:r>
                    </a:p>
                  </a:txBody>
                  <a:tcPr/>
                </a:tc>
                <a:tc>
                  <a:txBody>
                    <a:bodyPr/>
                    <a:lstStyle/>
                    <a:p>
                      <a:pPr lvl="0">
                        <a:buNone/>
                      </a:pPr>
                      <a:r>
                        <a:rPr lang="en-US" sz="1800" b="0" i="0" u="none" strike="noStrike" noProof="0" dirty="0" err="1">
                          <a:solidFill>
                            <a:srgbClr val="000000"/>
                          </a:solidFill>
                          <a:latin typeface="Calibri"/>
                        </a:rPr>
                        <a:t>Darneshwar</a:t>
                      </a:r>
                      <a:r>
                        <a:rPr lang="en-US" sz="1800" b="0" i="0" u="none" strike="noStrike" noProof="0" dirty="0">
                          <a:solidFill>
                            <a:srgbClr val="000000"/>
                          </a:solidFill>
                          <a:latin typeface="Calibri"/>
                        </a:rPr>
                        <a:t> S (CB.EN.U4CSE21309)</a:t>
                      </a:r>
                      <a:endParaRPr lang="en-US" dirty="0"/>
                    </a:p>
                  </a:txBody>
                  <a:tcPr/>
                </a:tc>
                <a:extLst>
                  <a:ext uri="{0D108BD9-81ED-4DB2-BD59-A6C34878D82A}">
                    <a16:rowId xmlns:a16="http://schemas.microsoft.com/office/drawing/2014/main" val="3612333205"/>
                  </a:ext>
                </a:extLst>
              </a:tr>
              <a:tr h="370840">
                <a:tc>
                  <a:txBody>
                    <a:bodyPr/>
                    <a:lstStyle/>
                    <a:p>
                      <a:pPr marL="0" lvl="0" indent="0" algn="l">
                        <a:lnSpc>
                          <a:spcPct val="100000"/>
                        </a:lnSpc>
                        <a:spcBef>
                          <a:spcPts val="0"/>
                        </a:spcBef>
                        <a:spcAft>
                          <a:spcPts val="0"/>
                        </a:spcAft>
                        <a:buNone/>
                      </a:pPr>
                      <a:r>
                        <a:rPr lang="en-IN" sz="1200" b="0" i="0" u="none" strike="noStrike" noProof="0" dirty="0">
                          <a:latin typeface="Calibri"/>
                        </a:rPr>
                        <a:t>Manages user data, uploaded images, and logs of disease detection results.</a:t>
                      </a:r>
                      <a:endParaRPr lang="en-US" dirty="0"/>
                    </a:p>
                    <a:p>
                      <a:pPr lvl="0">
                        <a:buNone/>
                      </a:pPr>
                      <a:endParaRPr lang="en-IN" dirty="0"/>
                    </a:p>
                  </a:txBody>
                  <a:tcPr/>
                </a:tc>
                <a:tc>
                  <a:txBody>
                    <a:bodyPr/>
                    <a:lstStyle/>
                    <a:p>
                      <a:r>
                        <a:rPr lang="en-IN"/>
                        <a:t>Database management</a:t>
                      </a:r>
                    </a:p>
                  </a:txBody>
                  <a:tcPr/>
                </a:tc>
                <a:tc>
                  <a:txBody>
                    <a:bodyPr/>
                    <a:lstStyle/>
                    <a:p>
                      <a:pPr lvl="0">
                        <a:buNone/>
                      </a:pPr>
                      <a:r>
                        <a:rPr lang="en-US" sz="1800" b="0" i="0" u="none" strike="noStrike" noProof="0" dirty="0" err="1">
                          <a:solidFill>
                            <a:srgbClr val="000000"/>
                          </a:solidFill>
                          <a:latin typeface="Calibri"/>
                        </a:rPr>
                        <a:t>Darneshwar</a:t>
                      </a:r>
                      <a:r>
                        <a:rPr lang="en-US" sz="1800" b="0" i="0" u="none" strike="noStrike" noProof="0" dirty="0">
                          <a:solidFill>
                            <a:srgbClr val="000000"/>
                          </a:solidFill>
                          <a:latin typeface="Calibri"/>
                        </a:rPr>
                        <a:t> S(CB.EN.U4CSE21309)</a:t>
                      </a:r>
                      <a:endParaRPr lang="en-US" dirty="0"/>
                    </a:p>
                  </a:txBody>
                  <a:tcPr/>
                </a:tc>
                <a:extLst>
                  <a:ext uri="{0D108BD9-81ED-4DB2-BD59-A6C34878D82A}">
                    <a16:rowId xmlns:a16="http://schemas.microsoft.com/office/drawing/2014/main" val="168168312"/>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15127111"/>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383738344"/>
                  </a:ext>
                </a:extLst>
              </a:tr>
            </a:tbl>
          </a:graphicData>
        </a:graphic>
      </p:graphicFrame>
      <p:sp>
        <p:nvSpPr>
          <p:cNvPr id="10" name="TextBox 9">
            <a:extLst>
              <a:ext uri="{FF2B5EF4-FFF2-40B4-BE49-F238E27FC236}">
                <a16:creationId xmlns:a16="http://schemas.microsoft.com/office/drawing/2014/main" id="{FB5A15EF-4752-F147-8462-60B3C8A67320}"/>
              </a:ext>
            </a:extLst>
          </p:cNvPr>
          <p:cNvSpPr txBox="1"/>
          <p:nvPr/>
        </p:nvSpPr>
        <p:spPr>
          <a:xfrm>
            <a:off x="368969" y="424934"/>
            <a:ext cx="6096000" cy="769441"/>
          </a:xfrm>
          <a:prstGeom prst="rect">
            <a:avLst/>
          </a:prstGeom>
          <a:noFill/>
        </p:spPr>
        <p:txBody>
          <a:bodyPr wrap="square">
            <a:spAutoFit/>
          </a:bodyPr>
          <a:lstStyle/>
          <a:p>
            <a:r>
              <a:rPr lang="en-US" sz="4400" b="1" dirty="0">
                <a:latin typeface="Bahnschrift Condensed" panose="020B0502040204020203" pitchFamily="34" charset="0"/>
              </a:rPr>
              <a:t>UI Wireframe Designs</a:t>
            </a:r>
            <a:endParaRPr lang="en-IN" sz="4400" dirty="0"/>
          </a:p>
        </p:txBody>
      </p:sp>
    </p:spTree>
    <p:extLst>
      <p:ext uri="{BB962C8B-B14F-4D97-AF65-F5344CB8AC3E}">
        <p14:creationId xmlns:p14="http://schemas.microsoft.com/office/powerpoint/2010/main" val="3506444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18E42D06-4D6C-748F-3826-F4AEF7CE20E4}"/>
              </a:ext>
            </a:extLst>
          </p:cNvPr>
          <p:cNvSpPr>
            <a:spLocks noGrp="1"/>
          </p:cNvSpPr>
          <p:nvPr>
            <p:ph idx="1"/>
          </p:nvPr>
        </p:nvSpPr>
        <p:spPr>
          <a:xfrm>
            <a:off x="415948" y="1329227"/>
            <a:ext cx="10881275" cy="5296162"/>
          </a:xfrm>
        </p:spPr>
        <p:txBody>
          <a:bodyPr>
            <a:noAutofit/>
          </a:bodyPr>
          <a:lstStyle/>
          <a:p>
            <a:pPr algn="just">
              <a:lnSpc>
                <a:spcPct val="150000"/>
              </a:lnSpc>
              <a:buFont typeface="Wingdings" panose="05000000000000000000" pitchFamily="2" charset="2"/>
              <a:buChar char="ü"/>
            </a:pPr>
            <a:r>
              <a:rPr lang="en-US" sz="1800" b="1" dirty="0">
                <a:solidFill>
                  <a:srgbClr val="38507C"/>
                </a:solidFill>
                <a:latin typeface="Times New Roman" panose="02020603050405020304" pitchFamily="18" charset="0"/>
                <a:cs typeface="Times New Roman" panose="02020603050405020304" pitchFamily="18" charset="0"/>
              </a:rPr>
              <a:t>Overall Architecture Diagram</a:t>
            </a:r>
          </a:p>
          <a:p>
            <a:pPr algn="just">
              <a:lnSpc>
                <a:spcPct val="150000"/>
              </a:lnSpc>
              <a:buFont typeface="Wingdings" panose="05000000000000000000" pitchFamily="2" charset="2"/>
              <a:buChar char="ü"/>
            </a:pPr>
            <a:r>
              <a:rPr lang="en-US" sz="1800" b="1" dirty="0">
                <a:solidFill>
                  <a:srgbClr val="38507C"/>
                </a:solidFill>
                <a:latin typeface="Times New Roman" panose="02020603050405020304" pitchFamily="18" charset="0"/>
                <a:cs typeface="Times New Roman" panose="02020603050405020304" pitchFamily="18" charset="0"/>
              </a:rPr>
              <a:t>Existing Product features</a:t>
            </a:r>
            <a:endParaRPr lang="en-IN" sz="1800" b="1" dirty="0">
              <a:solidFill>
                <a:srgbClr val="38507C"/>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Module Diagram</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Explanation of Modules</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Technology Stack</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UI wireframe designs --- For each module</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Working of the product</a:t>
            </a:r>
          </a:p>
        </p:txBody>
      </p:sp>
      <p:sp>
        <p:nvSpPr>
          <p:cNvPr id="8" name="Title 1">
            <a:extLst>
              <a:ext uri="{FF2B5EF4-FFF2-40B4-BE49-F238E27FC236}">
                <a16:creationId xmlns:a16="http://schemas.microsoft.com/office/drawing/2014/main" id="{B71AE96F-8EEF-85E1-0BC9-AC7DFDF59596}"/>
              </a:ext>
            </a:extLst>
          </p:cNvPr>
          <p:cNvSpPr>
            <a:spLocks noGrp="1"/>
          </p:cNvSpPr>
          <p:nvPr>
            <p:ph type="title"/>
          </p:nvPr>
        </p:nvSpPr>
        <p:spPr>
          <a:xfrm>
            <a:off x="598785" y="535491"/>
            <a:ext cx="10515600" cy="456628"/>
          </a:xfrm>
        </p:spPr>
        <p:txBody>
          <a:bodyPr>
            <a:noAutofit/>
          </a:bodyPr>
          <a:lstStyle/>
          <a:p>
            <a:r>
              <a:rPr lang="en-IN" sz="3200" b="1" i="1" dirty="0">
                <a:solidFill>
                  <a:srgbClr val="C00000"/>
                </a:solidFill>
                <a:latin typeface="Times New Roman" panose="02020603050405020304" pitchFamily="18" charset="0"/>
                <a:cs typeface="Times New Roman" panose="02020603050405020304" pitchFamily="18" charset="0"/>
              </a:rPr>
              <a:t>Agenda</a:t>
            </a:r>
          </a:p>
        </p:txBody>
      </p:sp>
    </p:spTree>
    <p:extLst>
      <p:ext uri="{BB962C8B-B14F-4D97-AF65-F5344CB8AC3E}">
        <p14:creationId xmlns:p14="http://schemas.microsoft.com/office/powerpoint/2010/main" val="1977181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A60BB0E-DFFF-1BC9-161A-FCCC8188E858}"/>
              </a:ext>
            </a:extLst>
          </p:cNvPr>
          <p:cNvSpPr txBox="1"/>
          <p:nvPr/>
        </p:nvSpPr>
        <p:spPr>
          <a:xfrm>
            <a:off x="368969" y="1533437"/>
            <a:ext cx="10860505" cy="1015663"/>
          </a:xfrm>
          <a:prstGeom prst="rect">
            <a:avLst/>
          </a:prstGeom>
          <a:noFill/>
        </p:spPr>
        <p:txBody>
          <a:bodyPr wrap="square">
            <a:spAutoFit/>
          </a:bodyPr>
          <a:lstStyle/>
          <a:p>
            <a:r>
              <a:rPr lang="en-IN" sz="2400" b="1" dirty="0"/>
              <a:t>User Interface Initialization:</a:t>
            </a:r>
          </a:p>
          <a:p>
            <a:pPr marL="285750" indent="-285750">
              <a:buFont typeface="Arial" panose="020B0604020202020204" pitchFamily="34" charset="0"/>
              <a:buChar char="•"/>
            </a:pPr>
            <a:r>
              <a:rPr lang="en-IN" dirty="0"/>
              <a:t>When the user accesses the app, the </a:t>
            </a:r>
            <a:r>
              <a:rPr lang="en-IN" dirty="0" err="1"/>
              <a:t>Streamlit</a:t>
            </a:r>
            <a:r>
              <a:rPr lang="en-IN" dirty="0"/>
              <a:t> interface is initialized. This includes the title and any introductory text that describes the purpose of the application.</a:t>
            </a:r>
          </a:p>
        </p:txBody>
      </p:sp>
      <p:sp>
        <p:nvSpPr>
          <p:cNvPr id="9" name="TextBox 8">
            <a:extLst>
              <a:ext uri="{FF2B5EF4-FFF2-40B4-BE49-F238E27FC236}">
                <a16:creationId xmlns:a16="http://schemas.microsoft.com/office/drawing/2014/main" id="{BD422C8A-FC9A-703F-65BD-B6D073A97A24}"/>
              </a:ext>
            </a:extLst>
          </p:cNvPr>
          <p:cNvSpPr txBox="1"/>
          <p:nvPr/>
        </p:nvSpPr>
        <p:spPr>
          <a:xfrm>
            <a:off x="368969" y="424934"/>
            <a:ext cx="6096000" cy="769441"/>
          </a:xfrm>
          <a:prstGeom prst="rect">
            <a:avLst/>
          </a:prstGeom>
          <a:noFill/>
        </p:spPr>
        <p:txBody>
          <a:bodyPr wrap="square">
            <a:spAutoFit/>
          </a:bodyPr>
          <a:lstStyle/>
          <a:p>
            <a:r>
              <a:rPr lang="en-US" sz="4400" b="1" dirty="0">
                <a:latin typeface="Bahnschrift Condensed" panose="020B0502040204020203" pitchFamily="34" charset="0"/>
              </a:rPr>
              <a:t>Working of the product</a:t>
            </a:r>
            <a:endParaRPr lang="en-IN" sz="4400" dirty="0"/>
          </a:p>
        </p:txBody>
      </p:sp>
      <p:sp>
        <p:nvSpPr>
          <p:cNvPr id="10" name="Rectangle 1">
            <a:extLst>
              <a:ext uri="{FF2B5EF4-FFF2-40B4-BE49-F238E27FC236}">
                <a16:creationId xmlns:a16="http://schemas.microsoft.com/office/drawing/2014/main" id="{E3139E24-0F68-F3EB-F9AE-0DDC548EDAA5}"/>
              </a:ext>
            </a:extLst>
          </p:cNvPr>
          <p:cNvSpPr>
            <a:spLocks noChangeArrowheads="1"/>
          </p:cNvSpPr>
          <p:nvPr/>
        </p:nvSpPr>
        <p:spPr bwMode="auto">
          <a:xfrm>
            <a:off x="368969" y="3026949"/>
            <a:ext cx="1086050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Image Upload</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Feature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Users can upload an image of paddy plants to classify potential diseases.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st.file_uploader</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function creates a file upload button on the interface. Users can select an image file (e.g., JPG or PNG) from their local machine. Once uploaded, the app uses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st.image</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to display the image on the screen.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3983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169CC653-FC4E-0C43-2A24-187137BED521}"/>
              </a:ext>
            </a:extLst>
          </p:cNvPr>
          <p:cNvSpPr>
            <a:spLocks noChangeArrowheads="1"/>
          </p:cNvSpPr>
          <p:nvPr/>
        </p:nvSpPr>
        <p:spPr bwMode="auto">
          <a:xfrm>
            <a:off x="401052" y="504146"/>
            <a:ext cx="10539663"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Model Loading</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Feature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app loads the pre-trained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Xception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model, which has been trained on a dataset of paddy diseases.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model is loaded using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load_model</a:t>
            </a: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from TensorFlow. To enhance performance and minimize loading time, the model loading process is cached with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st.cache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ensuring the model is loaded only once during the app session.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957D2307-468A-99E3-DD5B-9E61CE2F98C2}"/>
              </a:ext>
            </a:extLst>
          </p:cNvPr>
          <p:cNvSpPr txBox="1"/>
          <p:nvPr/>
        </p:nvSpPr>
        <p:spPr>
          <a:xfrm>
            <a:off x="401052" y="2904803"/>
            <a:ext cx="10539662" cy="2123658"/>
          </a:xfrm>
          <a:prstGeom prst="rect">
            <a:avLst/>
          </a:prstGeom>
          <a:noFill/>
        </p:spPr>
        <p:txBody>
          <a:bodyPr wrap="square">
            <a:spAutoFit/>
          </a:bodyPr>
          <a:lstStyle/>
          <a:p>
            <a:r>
              <a:rPr lang="en-IN" sz="2400" b="1" dirty="0">
                <a:latin typeface="Arial" panose="020B0604020202020204" pitchFamily="34" charset="0"/>
                <a:cs typeface="Arial" panose="020B0604020202020204" pitchFamily="34" charset="0"/>
              </a:rPr>
              <a:t>Image Preprocessing:</a:t>
            </a:r>
          </a:p>
          <a:p>
            <a:pPr marL="285750" indent="-285750">
              <a:buFont typeface="Arial" panose="020B0604020202020204" pitchFamily="34" charset="0"/>
              <a:buChar char="•"/>
            </a:pPr>
            <a:r>
              <a:rPr lang="en-IN" b="1" dirty="0"/>
              <a:t>Feature</a:t>
            </a:r>
            <a:r>
              <a:rPr lang="en-IN" dirty="0"/>
              <a:t>: The uploaded image needs to be </a:t>
            </a:r>
            <a:r>
              <a:rPr lang="en-IN" dirty="0" err="1"/>
              <a:t>preprocessed</a:t>
            </a:r>
            <a:r>
              <a:rPr lang="en-IN" dirty="0"/>
              <a:t> to match the input requirements of the </a:t>
            </a:r>
            <a:r>
              <a:rPr lang="en-IN" dirty="0" err="1"/>
              <a:t>Xception</a:t>
            </a:r>
            <a:r>
              <a:rPr lang="en-IN" dirty="0"/>
              <a:t> model.</a:t>
            </a:r>
          </a:p>
          <a:p>
            <a:endParaRPr lang="en-IN" dirty="0"/>
          </a:p>
          <a:p>
            <a:pPr marL="285750" indent="-285750">
              <a:buFont typeface="Arial" panose="020B0604020202020204" pitchFamily="34" charset="0"/>
              <a:buChar char="•"/>
            </a:pPr>
            <a:r>
              <a:rPr lang="en-IN" b="1" dirty="0"/>
              <a:t>Implementation</a:t>
            </a:r>
            <a:r>
              <a:rPr lang="en-IN" dirty="0"/>
              <a:t>: The uploaded image is resized to the model's input size (299x299 pixels). It is then normalized (typically scaled to a range of 0 to 1) and expanded in dimensions to fit the expected input shape for the model (usually a batch size is added). This is essential for the model to interpret the input correctly.</a:t>
            </a:r>
          </a:p>
        </p:txBody>
      </p:sp>
    </p:spTree>
    <p:extLst>
      <p:ext uri="{BB962C8B-B14F-4D97-AF65-F5344CB8AC3E}">
        <p14:creationId xmlns:p14="http://schemas.microsoft.com/office/powerpoint/2010/main" val="23451478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A0BEDB6-69DE-A455-4124-393A61501866}"/>
              </a:ext>
            </a:extLst>
          </p:cNvPr>
          <p:cNvSpPr>
            <a:spLocks noChangeArrowheads="1"/>
          </p:cNvSpPr>
          <p:nvPr/>
        </p:nvSpPr>
        <p:spPr bwMode="auto">
          <a:xfrm>
            <a:off x="433136" y="486235"/>
            <a:ext cx="10234863"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Prediction</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Feature</a:t>
            </a:r>
            <a:r>
              <a:rPr kumimoji="0" lang="en-US" altLang="en-US" b="0" i="0" u="none" strike="noStrike" cap="none" normalizeH="0" baseline="0" dirty="0">
                <a:ln>
                  <a:noFill/>
                </a:ln>
                <a:solidFill>
                  <a:schemeClr val="tx1"/>
                </a:solidFill>
                <a:effectLst/>
                <a:latin typeface="Arial" panose="020B0604020202020204" pitchFamily="34" charset="0"/>
              </a:rPr>
              <a:t>: The preprocessed image is classified using the </a:t>
            </a:r>
            <a:r>
              <a:rPr kumimoji="0" lang="en-US" altLang="en-US" b="0" i="0" u="none" strike="noStrike" cap="none" normalizeH="0" baseline="0" dirty="0" err="1">
                <a:ln>
                  <a:noFill/>
                </a:ln>
                <a:solidFill>
                  <a:schemeClr val="tx1"/>
                </a:solidFill>
                <a:effectLst/>
                <a:latin typeface="Arial" panose="020B0604020202020204" pitchFamily="34" charset="0"/>
              </a:rPr>
              <a:t>Xception</a:t>
            </a:r>
            <a:r>
              <a:rPr kumimoji="0" lang="en-US" altLang="en-US" b="0" i="0" u="none" strike="noStrike" cap="none" normalizeH="0" baseline="0" dirty="0">
                <a:ln>
                  <a:noFill/>
                </a:ln>
                <a:solidFill>
                  <a:schemeClr val="tx1"/>
                </a:solidFill>
                <a:effectLst/>
                <a:latin typeface="Arial" panose="020B0604020202020204" pitchFamily="34" charset="0"/>
              </a:rPr>
              <a:t> model.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rPr>
              <a:t>Implementation</a:t>
            </a:r>
            <a:r>
              <a:rPr kumimoji="0" lang="en-US" altLang="en-US" b="0" i="0" u="none" strike="noStrike" cap="none" normalizeH="0" baseline="0" dirty="0">
                <a:ln>
                  <a:noFill/>
                </a:ln>
                <a:solidFill>
                  <a:schemeClr val="tx1"/>
                </a:solidFill>
                <a:effectLst/>
                <a:latin typeface="Arial" panose="020B0604020202020204" pitchFamily="34" charset="0"/>
              </a:rPr>
              <a:t>: The app calls </a:t>
            </a:r>
            <a:r>
              <a:rPr kumimoji="0" lang="en-US" altLang="en-US" b="0" i="0" u="none" strike="noStrike" cap="none" normalizeH="0" baseline="0" dirty="0" err="1">
                <a:ln>
                  <a:noFill/>
                </a:ln>
                <a:solidFill>
                  <a:schemeClr val="tx1"/>
                </a:solidFill>
                <a:effectLst/>
                <a:latin typeface="Arial Unicode MS"/>
              </a:rPr>
              <a:t>model.predict</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on the preprocessed image. The model returns a probability distribution across the different disease classes. The app then processes this output to determine the class with the highest confidence score, identifying the predicted disease.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3DD9417-9862-D032-BDB7-CD841743ACED}"/>
              </a:ext>
            </a:extLst>
          </p:cNvPr>
          <p:cNvSpPr>
            <a:spLocks noChangeArrowheads="1"/>
          </p:cNvSpPr>
          <p:nvPr/>
        </p:nvSpPr>
        <p:spPr bwMode="auto">
          <a:xfrm>
            <a:off x="433135" y="3178481"/>
            <a:ext cx="10234863"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Result Display</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Feature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classification result is presented to the user.</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app formats and displays the prediction result using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st.write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showing the predicted disease name (or object class) along with the associated confidence score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4536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0DFCCD4-4BC5-4A3B-BA6B-78B9741AFA19}"/>
              </a:ext>
            </a:extLst>
          </p:cNvPr>
          <p:cNvSpPr>
            <a:spLocks noChangeArrowheads="1"/>
          </p:cNvSpPr>
          <p:nvPr/>
        </p:nvSpPr>
        <p:spPr bwMode="auto">
          <a:xfrm>
            <a:off x="336884" y="418058"/>
            <a:ext cx="10972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Image and Confidence Display</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Feature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uploaded image is shown alongside the prediction result and confidence score.</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app renders the uploaded image again using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st.image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the prediction result, including the confidence score, is displayed directly below the image. This provides a clear and concise view of the output.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C79B54D-24E6-B6B7-4F54-9292B0F51647}"/>
              </a:ext>
            </a:extLst>
          </p:cNvPr>
          <p:cNvSpPr>
            <a:spLocks noChangeArrowheads="1"/>
          </p:cNvSpPr>
          <p:nvPr/>
        </p:nvSpPr>
        <p:spPr bwMode="auto">
          <a:xfrm>
            <a:off x="336884" y="2953894"/>
            <a:ext cx="109728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Model Accuracy Display</a:t>
            </a:r>
            <a:r>
              <a:rPr kumimoji="0" lang="en-US" altLang="en-US" sz="2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Feature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overall accuracy of the model based on its training and validation performance is presented.</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Arial" panose="020B0604020202020204" pitchFamily="34" charset="0"/>
                <a:cs typeface="Arial" panose="020B0604020202020204" pitchFamily="34" charset="0"/>
              </a:rPr>
              <a:t>Implementation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app displays a pre-calculated accuracy metric using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st.write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8BB94AD-174D-797F-D70C-A94501DA089A}"/>
              </a:ext>
            </a:extLst>
          </p:cNvPr>
          <p:cNvSpPr txBox="1"/>
          <p:nvPr/>
        </p:nvSpPr>
        <p:spPr>
          <a:xfrm>
            <a:off x="164431" y="6351703"/>
            <a:ext cx="1123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CSE21309</a:t>
            </a:r>
            <a:endParaRPr lang="en-US" dirty="0"/>
          </a:p>
        </p:txBody>
      </p:sp>
    </p:spTree>
    <p:extLst>
      <p:ext uri="{BB962C8B-B14F-4D97-AF65-F5344CB8AC3E}">
        <p14:creationId xmlns:p14="http://schemas.microsoft.com/office/powerpoint/2010/main" val="474466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595661" y="182564"/>
            <a:ext cx="10515600" cy="456628"/>
          </a:xfrm>
        </p:spPr>
        <p:txBody>
          <a:bodyPr>
            <a:noAutofit/>
          </a:bodyPr>
          <a:lstStyle/>
          <a:p>
            <a:r>
              <a:rPr lang="en-IN" sz="3200" b="1" i="1" dirty="0">
                <a:solidFill>
                  <a:srgbClr val="C00000"/>
                </a:solidFill>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F28071CB-6A6B-63B9-9B7E-59DAC86A4632}"/>
              </a:ext>
            </a:extLst>
          </p:cNvPr>
          <p:cNvSpPr>
            <a:spLocks noGrp="1"/>
          </p:cNvSpPr>
          <p:nvPr>
            <p:ph idx="1"/>
          </p:nvPr>
        </p:nvSpPr>
        <p:spPr>
          <a:xfrm>
            <a:off x="544285" y="799838"/>
            <a:ext cx="10881275" cy="5296162"/>
          </a:xfrm>
        </p:spPr>
        <p:txBody>
          <a:bodyPr>
            <a:noAutofit/>
          </a:bodyPr>
          <a:lstStyle/>
          <a:p>
            <a:pPr algn="just">
              <a:lnSpc>
                <a:spcPct val="150000"/>
              </a:lnSpc>
              <a:buFont typeface="Wingdings" panose="05000000000000000000" pitchFamily="2" charset="2"/>
              <a:buChar char="ü"/>
            </a:pPr>
            <a:r>
              <a:rPr lang="en-US" sz="1800" b="1" dirty="0">
                <a:solidFill>
                  <a:srgbClr val="38507C"/>
                </a:solidFill>
                <a:latin typeface="Times New Roman" panose="02020603050405020304" pitchFamily="18" charset="0"/>
                <a:cs typeface="Times New Roman" panose="02020603050405020304" pitchFamily="18" charset="0"/>
              </a:rPr>
              <a:t>Overall Architecture Diagram</a:t>
            </a:r>
          </a:p>
          <a:p>
            <a:pPr algn="just">
              <a:lnSpc>
                <a:spcPct val="150000"/>
              </a:lnSpc>
              <a:buFont typeface="Wingdings" panose="05000000000000000000" pitchFamily="2" charset="2"/>
              <a:buChar char="ü"/>
            </a:pPr>
            <a:r>
              <a:rPr lang="en-US" sz="1800" b="1" dirty="0">
                <a:solidFill>
                  <a:srgbClr val="38507C"/>
                </a:solidFill>
                <a:latin typeface="Times New Roman" panose="02020603050405020304" pitchFamily="18" charset="0"/>
                <a:cs typeface="Times New Roman" panose="02020603050405020304" pitchFamily="18" charset="0"/>
              </a:rPr>
              <a:t>Existing Product features</a:t>
            </a:r>
            <a:endParaRPr lang="en-IN" sz="1800" b="1" dirty="0">
              <a:solidFill>
                <a:srgbClr val="38507C"/>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Module Diagram</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Explanation of Modules</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Technology Stack</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UI wireframe designs --- For each module</a:t>
            </a:r>
          </a:p>
          <a:p>
            <a:pPr algn="just">
              <a:lnSpc>
                <a:spcPct val="150000"/>
              </a:lnSpc>
              <a:buFont typeface="Wingdings" panose="05000000000000000000" pitchFamily="2" charset="2"/>
              <a:buChar char="ü"/>
            </a:pPr>
            <a:r>
              <a:rPr lang="en-IN" sz="1800" b="1" dirty="0">
                <a:solidFill>
                  <a:srgbClr val="38507C"/>
                </a:solidFill>
                <a:latin typeface="Times New Roman" panose="02020603050405020304" pitchFamily="18" charset="0"/>
                <a:cs typeface="Times New Roman" panose="02020603050405020304" pitchFamily="18" charset="0"/>
              </a:rPr>
              <a:t>Working of the product</a:t>
            </a:r>
          </a:p>
        </p:txBody>
      </p:sp>
    </p:spTree>
    <p:extLst>
      <p:ext uri="{BB962C8B-B14F-4D97-AF65-F5344CB8AC3E}">
        <p14:creationId xmlns:p14="http://schemas.microsoft.com/office/powerpoint/2010/main" val="1563946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r>
              <a:rPr lang="en-US" sz="3200">
                <a:solidFill>
                  <a:schemeClr val="bg1"/>
                </a:solidFill>
                <a:latin typeface="+mj-lt"/>
              </a:rPr>
              <a:t>VGG Architecture</a:t>
            </a:r>
            <a:r>
              <a:rPr lang="en-US" sz="3200" kern="1200">
                <a:solidFill>
                  <a:schemeClr val="bg1"/>
                </a:solidFill>
                <a:latin typeface="+mj-lt"/>
                <a:ea typeface="+mj-ea"/>
                <a:cs typeface="+mj-cs"/>
              </a:rPr>
              <a:t> Diagram</a:t>
            </a:r>
            <a:r>
              <a:rPr lang="en-US" sz="3200">
                <a:solidFill>
                  <a:schemeClr val="bg1"/>
                </a:solidFill>
                <a:latin typeface="+mj-lt"/>
              </a:rPr>
              <a:t>   </a:t>
            </a:r>
            <a:endParaRPr lang="en-US" sz="3200" kern="1200">
              <a:solidFill>
                <a:schemeClr val="bg1"/>
              </a:solidFill>
              <a:latin typeface="+mj-lt"/>
              <a:ea typeface="+mj-ea"/>
              <a:cs typeface="+mj-cs"/>
            </a:endParaRPr>
          </a:p>
        </p:txBody>
      </p:sp>
      <p:pic>
        <p:nvPicPr>
          <p:cNvPr id="5" name="Content Placeholder 4" descr="VGG-16 | CNN model - GeeksforGeeks">
            <a:extLst>
              <a:ext uri="{FF2B5EF4-FFF2-40B4-BE49-F238E27FC236}">
                <a16:creationId xmlns:a16="http://schemas.microsoft.com/office/drawing/2014/main" id="{AF8AE9C9-5A59-85EC-0373-83A8BF283C81}"/>
              </a:ext>
            </a:extLst>
          </p:cNvPr>
          <p:cNvPicPr>
            <a:picLocks noGrp="1" noChangeAspect="1"/>
          </p:cNvPicPr>
          <p:nvPr>
            <p:ph idx="1"/>
          </p:nvPr>
        </p:nvPicPr>
        <p:blipFill>
          <a:blip r:embed="rId2"/>
          <a:srcRect l="1752" t="-58" r="22119" b="4319"/>
          <a:stretch/>
        </p:blipFill>
        <p:spPr>
          <a:xfrm>
            <a:off x="1273039" y="1711959"/>
            <a:ext cx="7602813" cy="4206963"/>
          </a:xfrm>
          <a:prstGeom prst="rect">
            <a:avLst/>
          </a:prstGeom>
        </p:spPr>
      </p:pic>
    </p:spTree>
    <p:extLst>
      <p:ext uri="{BB962C8B-B14F-4D97-AF65-F5344CB8AC3E}">
        <p14:creationId xmlns:p14="http://schemas.microsoft.com/office/powerpoint/2010/main" val="214678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A2F3-E0FA-93FB-555C-6C27C16A284E}"/>
              </a:ext>
            </a:extLst>
          </p:cNvPr>
          <p:cNvSpPr>
            <a:spLocks noGrp="1"/>
          </p:cNvSpPr>
          <p:nvPr>
            <p:ph type="title"/>
          </p:nvPr>
        </p:nvSpPr>
        <p:spPr/>
        <p:txBody>
          <a:bodyPr/>
          <a:lstStyle/>
          <a:p>
            <a:r>
              <a:rPr lang="en-US" dirty="0"/>
              <a:t>Environment setup for FLASK</a:t>
            </a:r>
          </a:p>
        </p:txBody>
      </p:sp>
      <p:pic>
        <p:nvPicPr>
          <p:cNvPr id="7" name="Content Placeholder 6" descr="A screenshot of a computer&#10;&#10;Description automatically generated">
            <a:extLst>
              <a:ext uri="{FF2B5EF4-FFF2-40B4-BE49-F238E27FC236}">
                <a16:creationId xmlns:a16="http://schemas.microsoft.com/office/drawing/2014/main" id="{86966925-B621-BE7A-3D7F-33554DF04D15}"/>
              </a:ext>
            </a:extLst>
          </p:cNvPr>
          <p:cNvPicPr>
            <a:picLocks noGrp="1" noChangeAspect="1"/>
          </p:cNvPicPr>
          <p:nvPr>
            <p:ph idx="1"/>
          </p:nvPr>
        </p:nvPicPr>
        <p:blipFill>
          <a:blip r:embed="rId2"/>
          <a:stretch>
            <a:fillRect/>
          </a:stretch>
        </p:blipFill>
        <p:spPr>
          <a:xfrm>
            <a:off x="2086275" y="1875757"/>
            <a:ext cx="5252185" cy="4351338"/>
          </a:xfrm>
        </p:spPr>
      </p:pic>
      <p:sp>
        <p:nvSpPr>
          <p:cNvPr id="8" name="TextBox 7">
            <a:extLst>
              <a:ext uri="{FF2B5EF4-FFF2-40B4-BE49-F238E27FC236}">
                <a16:creationId xmlns:a16="http://schemas.microsoft.com/office/drawing/2014/main" id="{24ADCBE0-785B-47E9-71C4-77827272F43B}"/>
              </a:ext>
            </a:extLst>
          </p:cNvPr>
          <p:cNvSpPr txBox="1"/>
          <p:nvPr/>
        </p:nvSpPr>
        <p:spPr>
          <a:xfrm>
            <a:off x="7496284" y="5370609"/>
            <a:ext cx="45944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Image source : Keerthana_VGG_poster.pptx</a:t>
            </a:r>
          </a:p>
        </p:txBody>
      </p:sp>
    </p:spTree>
    <p:extLst>
      <p:ext uri="{BB962C8B-B14F-4D97-AF65-F5344CB8AC3E}">
        <p14:creationId xmlns:p14="http://schemas.microsoft.com/office/powerpoint/2010/main" val="3431555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 Upload the image from local computer</a:t>
            </a:r>
          </a:p>
        </p:txBody>
      </p:sp>
      <p:pic>
        <p:nvPicPr>
          <p:cNvPr id="4" name="Content Placeholder 3" descr="A screenshot of a computer&#10;&#10;Description automatically generated">
            <a:extLst>
              <a:ext uri="{FF2B5EF4-FFF2-40B4-BE49-F238E27FC236}">
                <a16:creationId xmlns:a16="http://schemas.microsoft.com/office/drawing/2014/main" id="{1EEBC9B4-A6EC-CB6A-DBD0-92974AC1AE1A}"/>
              </a:ext>
            </a:extLst>
          </p:cNvPr>
          <p:cNvPicPr>
            <a:picLocks noGrp="1" noChangeAspect="1"/>
          </p:cNvPicPr>
          <p:nvPr>
            <p:ph idx="1"/>
          </p:nvPr>
        </p:nvPicPr>
        <p:blipFill>
          <a:blip r:embed="rId2"/>
          <a:stretch>
            <a:fillRect/>
          </a:stretch>
        </p:blipFill>
        <p:spPr>
          <a:xfrm>
            <a:off x="2905367" y="1752264"/>
            <a:ext cx="6110045" cy="4239755"/>
          </a:xfrm>
        </p:spPr>
      </p:pic>
      <p:sp>
        <p:nvSpPr>
          <p:cNvPr id="5" name="TextBox 4">
            <a:extLst>
              <a:ext uri="{FF2B5EF4-FFF2-40B4-BE49-F238E27FC236}">
                <a16:creationId xmlns:a16="http://schemas.microsoft.com/office/drawing/2014/main" id="{21EC540B-5BF8-F845-A245-73A1B568BF92}"/>
              </a:ext>
            </a:extLst>
          </p:cNvPr>
          <p:cNvSpPr txBox="1"/>
          <p:nvPr/>
        </p:nvSpPr>
        <p:spPr>
          <a:xfrm>
            <a:off x="307" y="13731"/>
            <a:ext cx="456425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Image source : Keerthana_VGG_poster.pptx</a:t>
            </a:r>
            <a:endParaRPr lang="en-US"/>
          </a:p>
        </p:txBody>
      </p:sp>
    </p:spTree>
    <p:extLst>
      <p:ext uri="{BB962C8B-B14F-4D97-AF65-F5344CB8AC3E}">
        <p14:creationId xmlns:p14="http://schemas.microsoft.com/office/powerpoint/2010/main" val="745505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AAC50-C333-E069-7087-CC38AA94EE08}"/>
              </a:ext>
            </a:extLst>
          </p:cNvPr>
          <p:cNvSpPr>
            <a:spLocks noGrp="1"/>
          </p:cNvSpPr>
          <p:nvPr>
            <p:ph type="title"/>
          </p:nvPr>
        </p:nvSpPr>
        <p:spPr/>
        <p:txBody>
          <a:bodyPr/>
          <a:lstStyle/>
          <a:p>
            <a:r>
              <a:rPr lang="en-US"/>
              <a:t>Model processing in Background</a:t>
            </a:r>
          </a:p>
        </p:txBody>
      </p:sp>
      <p:pic>
        <p:nvPicPr>
          <p:cNvPr id="4" name="Content Placeholder 3" descr="A screenshot of a computer&#10;&#10;Description automatically generated">
            <a:extLst>
              <a:ext uri="{FF2B5EF4-FFF2-40B4-BE49-F238E27FC236}">
                <a16:creationId xmlns:a16="http://schemas.microsoft.com/office/drawing/2014/main" id="{CF438042-2ECB-42BF-EF16-84A743F0D043}"/>
              </a:ext>
            </a:extLst>
          </p:cNvPr>
          <p:cNvPicPr>
            <a:picLocks noGrp="1" noChangeAspect="1"/>
          </p:cNvPicPr>
          <p:nvPr>
            <p:ph idx="1"/>
          </p:nvPr>
        </p:nvPicPr>
        <p:blipFill>
          <a:blip r:embed="rId2"/>
          <a:stretch>
            <a:fillRect/>
          </a:stretch>
        </p:blipFill>
        <p:spPr>
          <a:xfrm>
            <a:off x="2853867" y="2131730"/>
            <a:ext cx="5476875" cy="3609975"/>
          </a:xfrm>
        </p:spPr>
      </p:pic>
      <p:sp>
        <p:nvSpPr>
          <p:cNvPr id="5" name="TextBox 4">
            <a:extLst>
              <a:ext uri="{FF2B5EF4-FFF2-40B4-BE49-F238E27FC236}">
                <a16:creationId xmlns:a16="http://schemas.microsoft.com/office/drawing/2014/main" id="{7DBC2CD4-72C5-4988-BDC4-B85AF34606AD}"/>
              </a:ext>
            </a:extLst>
          </p:cNvPr>
          <p:cNvSpPr txBox="1"/>
          <p:nvPr/>
        </p:nvSpPr>
        <p:spPr>
          <a:xfrm>
            <a:off x="-3263" y="169394"/>
            <a:ext cx="58428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ea typeface="Calibri"/>
                <a:cs typeface="Calibri"/>
              </a:rPr>
              <a:t>Image source : Keerthana_VGG_poster.pptx</a:t>
            </a:r>
            <a:endParaRPr lang="en-US"/>
          </a:p>
        </p:txBody>
      </p:sp>
    </p:spTree>
    <p:extLst>
      <p:ext uri="{BB962C8B-B14F-4D97-AF65-F5344CB8AC3E}">
        <p14:creationId xmlns:p14="http://schemas.microsoft.com/office/powerpoint/2010/main" val="3936127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CA188-5EC1-1FC3-DD0D-D60B30D0569C}"/>
              </a:ext>
            </a:extLst>
          </p:cNvPr>
          <p:cNvSpPr>
            <a:spLocks noGrp="1"/>
          </p:cNvSpPr>
          <p:nvPr>
            <p:ph type="title"/>
          </p:nvPr>
        </p:nvSpPr>
        <p:spPr/>
        <p:txBody>
          <a:bodyPr/>
          <a:lstStyle/>
          <a:p>
            <a:r>
              <a:rPr lang="en-US"/>
              <a:t>Final Prediction</a:t>
            </a:r>
          </a:p>
        </p:txBody>
      </p:sp>
      <p:pic>
        <p:nvPicPr>
          <p:cNvPr id="4" name="Content Placeholder 3" descr="A close-up of a rice disease prediction&#10;&#10;Description automatically generated">
            <a:extLst>
              <a:ext uri="{FF2B5EF4-FFF2-40B4-BE49-F238E27FC236}">
                <a16:creationId xmlns:a16="http://schemas.microsoft.com/office/drawing/2014/main" id="{19C87009-C12A-843B-2DFA-9E5F1E36BFA6}"/>
              </a:ext>
            </a:extLst>
          </p:cNvPr>
          <p:cNvPicPr>
            <a:picLocks noGrp="1" noChangeAspect="1"/>
          </p:cNvPicPr>
          <p:nvPr>
            <p:ph idx="1"/>
          </p:nvPr>
        </p:nvPicPr>
        <p:blipFill>
          <a:blip r:embed="rId2"/>
          <a:stretch>
            <a:fillRect/>
          </a:stretch>
        </p:blipFill>
        <p:spPr>
          <a:xfrm>
            <a:off x="2800350" y="2120106"/>
            <a:ext cx="6591300" cy="3762375"/>
          </a:xfrm>
        </p:spPr>
      </p:pic>
      <p:sp>
        <p:nvSpPr>
          <p:cNvPr id="5" name="TextBox 4">
            <a:extLst>
              <a:ext uri="{FF2B5EF4-FFF2-40B4-BE49-F238E27FC236}">
                <a16:creationId xmlns:a16="http://schemas.microsoft.com/office/drawing/2014/main" id="{D52CBDAC-CE1F-2D68-26E5-D162851371DF}"/>
              </a:ext>
            </a:extLst>
          </p:cNvPr>
          <p:cNvSpPr txBox="1"/>
          <p:nvPr/>
        </p:nvSpPr>
        <p:spPr>
          <a:xfrm>
            <a:off x="40072" y="-1903"/>
            <a:ext cx="60236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Image source : Keerthana_VGG_poster.pptx</a:t>
            </a:r>
            <a:r>
              <a:rPr lang="en-US">
                <a:ea typeface="Calibri"/>
                <a:cs typeface="Calibri"/>
              </a:rPr>
              <a:t>​</a:t>
            </a:r>
            <a:endParaRPr lang="en-US"/>
          </a:p>
        </p:txBody>
      </p:sp>
    </p:spTree>
    <p:extLst>
      <p:ext uri="{BB962C8B-B14F-4D97-AF65-F5344CB8AC3E}">
        <p14:creationId xmlns:p14="http://schemas.microsoft.com/office/powerpoint/2010/main" val="2088308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D95362-FF22-FF16-8641-D6CE3792E1F1}"/>
              </a:ext>
            </a:extLst>
          </p:cNvPr>
          <p:cNvSpPr>
            <a:spLocks noGrp="1"/>
          </p:cNvSpPr>
          <p:nvPr>
            <p:ph type="title"/>
          </p:nvPr>
        </p:nvSpPr>
        <p:spPr>
          <a:xfrm>
            <a:off x="164431" y="136965"/>
            <a:ext cx="7792453" cy="902199"/>
          </a:xfrm>
        </p:spPr>
        <p:txBody>
          <a:bodyPr/>
          <a:lstStyle/>
          <a:p>
            <a:r>
              <a:rPr lang="en-US" b="1" dirty="0">
                <a:latin typeface="Bahnschrift Condensed" panose="020B0502040204020203" pitchFamily="34" charset="0"/>
              </a:rPr>
              <a:t>Resnet Architecture</a:t>
            </a:r>
          </a:p>
        </p:txBody>
      </p:sp>
      <p:pic>
        <p:nvPicPr>
          <p:cNvPr id="9" name="Picture 8">
            <a:extLst>
              <a:ext uri="{FF2B5EF4-FFF2-40B4-BE49-F238E27FC236}">
                <a16:creationId xmlns:a16="http://schemas.microsoft.com/office/drawing/2014/main" id="{CCB2B70C-C0BA-9BC5-A277-AD231C92F9F8}"/>
              </a:ext>
            </a:extLst>
          </p:cNvPr>
          <p:cNvPicPr>
            <a:picLocks noChangeAspect="1"/>
          </p:cNvPicPr>
          <p:nvPr/>
        </p:nvPicPr>
        <p:blipFill>
          <a:blip r:embed="rId2"/>
          <a:stretch>
            <a:fillRect/>
          </a:stretch>
        </p:blipFill>
        <p:spPr>
          <a:xfrm>
            <a:off x="2199773" y="1277350"/>
            <a:ext cx="7792453" cy="3918230"/>
          </a:xfrm>
          <a:prstGeom prst="rect">
            <a:avLst/>
          </a:prstGeom>
        </p:spPr>
      </p:pic>
      <p:sp>
        <p:nvSpPr>
          <p:cNvPr id="10" name="TextBox 9">
            <a:extLst>
              <a:ext uri="{FF2B5EF4-FFF2-40B4-BE49-F238E27FC236}">
                <a16:creationId xmlns:a16="http://schemas.microsoft.com/office/drawing/2014/main" id="{4A2C6042-2F79-E988-A34A-12DEFC1F0A35}"/>
              </a:ext>
            </a:extLst>
          </p:cNvPr>
          <p:cNvSpPr txBox="1"/>
          <p:nvPr/>
        </p:nvSpPr>
        <p:spPr>
          <a:xfrm>
            <a:off x="164431" y="6351703"/>
            <a:ext cx="11237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CSE21309</a:t>
            </a:r>
            <a:endParaRPr lang="en-US" dirty="0"/>
          </a:p>
        </p:txBody>
      </p:sp>
    </p:spTree>
    <p:extLst>
      <p:ext uri="{BB962C8B-B14F-4D97-AF65-F5344CB8AC3E}">
        <p14:creationId xmlns:p14="http://schemas.microsoft.com/office/powerpoint/2010/main" val="3873323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Module Diagram - </a:t>
            </a:r>
            <a:endParaRPr lang="en-IN"/>
          </a:p>
        </p:txBody>
      </p:sp>
      <p:sp>
        <p:nvSpPr>
          <p:cNvPr id="3" name="Content Placeholder 2"/>
          <p:cNvSpPr>
            <a:spLocks noGrp="1"/>
          </p:cNvSpPr>
          <p:nvPr>
            <p:ph idx="1"/>
          </p:nvPr>
        </p:nvSpPr>
        <p:spPr/>
        <p:txBody>
          <a:bodyPr vert="horz" lIns="91440" tIns="45720" rIns="91440" bIns="45720" rtlCol="0" anchor="t">
            <a:normAutofit/>
          </a:bodyPr>
          <a:lstStyle/>
          <a:p>
            <a:pPr marL="227965" indent="-227965"/>
            <a:endParaRPr lang="en-US"/>
          </a:p>
        </p:txBody>
      </p:sp>
      <p:sp>
        <p:nvSpPr>
          <p:cNvPr id="4" name="Rectangle: Rounded Corners 3">
            <a:extLst>
              <a:ext uri="{FF2B5EF4-FFF2-40B4-BE49-F238E27FC236}">
                <a16:creationId xmlns:a16="http://schemas.microsoft.com/office/drawing/2014/main" id="{320A2A85-1C67-4A0E-2214-BE8B9EE27AF4}"/>
              </a:ext>
            </a:extLst>
          </p:cNvPr>
          <p:cNvSpPr/>
          <p:nvPr/>
        </p:nvSpPr>
        <p:spPr>
          <a:xfrm>
            <a:off x="5219377" y="3645492"/>
            <a:ext cx="2582784" cy="75331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ea typeface="Calibri"/>
                <a:cs typeface="Calibri"/>
              </a:rPr>
              <a:t>PADDY DISEASE CLASSIFICATION APP</a:t>
            </a:r>
            <a:endParaRPr lang="en-US"/>
          </a:p>
        </p:txBody>
      </p:sp>
      <p:sp>
        <p:nvSpPr>
          <p:cNvPr id="5" name="Rectangle: Rounded Corners 4">
            <a:extLst>
              <a:ext uri="{FF2B5EF4-FFF2-40B4-BE49-F238E27FC236}">
                <a16:creationId xmlns:a16="http://schemas.microsoft.com/office/drawing/2014/main" id="{98C4BE7D-E385-7513-D87D-63D2ABA4C905}"/>
              </a:ext>
            </a:extLst>
          </p:cNvPr>
          <p:cNvSpPr/>
          <p:nvPr/>
        </p:nvSpPr>
        <p:spPr>
          <a:xfrm>
            <a:off x="1760298" y="4848650"/>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200">
                <a:ea typeface="+mn-lt"/>
                <a:cs typeface="+mn-lt"/>
              </a:rPr>
              <a:t>Image Preprocessing Module</a:t>
            </a:r>
            <a:endParaRPr lang="en-US">
              <a:ea typeface="+mn-lt"/>
              <a:cs typeface="+mn-lt"/>
            </a:endParaRPr>
          </a:p>
        </p:txBody>
      </p:sp>
      <p:sp>
        <p:nvSpPr>
          <p:cNvPr id="6" name="Rectangle: Rounded Corners 5">
            <a:extLst>
              <a:ext uri="{FF2B5EF4-FFF2-40B4-BE49-F238E27FC236}">
                <a16:creationId xmlns:a16="http://schemas.microsoft.com/office/drawing/2014/main" id="{FC09F0EC-1A9C-DF56-5705-33C473070007}"/>
              </a:ext>
            </a:extLst>
          </p:cNvPr>
          <p:cNvSpPr/>
          <p:nvPr/>
        </p:nvSpPr>
        <p:spPr>
          <a:xfrm>
            <a:off x="1760297" y="3525175"/>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200">
                <a:ea typeface="+mn-lt"/>
                <a:cs typeface="+mn-lt"/>
              </a:rPr>
              <a:t>Image Upload Module</a:t>
            </a:r>
            <a:endParaRPr lang="en-US"/>
          </a:p>
        </p:txBody>
      </p:sp>
      <p:sp>
        <p:nvSpPr>
          <p:cNvPr id="7" name="Rectangle: Rounded Corners 6">
            <a:extLst>
              <a:ext uri="{FF2B5EF4-FFF2-40B4-BE49-F238E27FC236}">
                <a16:creationId xmlns:a16="http://schemas.microsoft.com/office/drawing/2014/main" id="{76050C6F-96A1-215F-110A-23108F911CB5}"/>
              </a:ext>
            </a:extLst>
          </p:cNvPr>
          <p:cNvSpPr/>
          <p:nvPr/>
        </p:nvSpPr>
        <p:spPr>
          <a:xfrm>
            <a:off x="1760298" y="2291939"/>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200">
                <a:ea typeface="+mn-lt"/>
                <a:cs typeface="+mn-lt"/>
              </a:rPr>
              <a:t>User Interface Module</a:t>
            </a:r>
            <a:endParaRPr lang="en-US"/>
          </a:p>
        </p:txBody>
      </p:sp>
      <p:sp>
        <p:nvSpPr>
          <p:cNvPr id="9" name="Rectangle: Rounded Corners 8">
            <a:extLst>
              <a:ext uri="{FF2B5EF4-FFF2-40B4-BE49-F238E27FC236}">
                <a16:creationId xmlns:a16="http://schemas.microsoft.com/office/drawing/2014/main" id="{46BE8CBF-67CE-2217-06E3-5B7BA291DDBD}"/>
              </a:ext>
            </a:extLst>
          </p:cNvPr>
          <p:cNvSpPr/>
          <p:nvPr/>
        </p:nvSpPr>
        <p:spPr>
          <a:xfrm>
            <a:off x="8538086" y="5069227"/>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200">
                <a:ea typeface="Calibri"/>
                <a:cs typeface="Calibri"/>
              </a:rPr>
              <a:t>Evaluation module</a:t>
            </a:r>
          </a:p>
        </p:txBody>
      </p:sp>
      <p:sp>
        <p:nvSpPr>
          <p:cNvPr id="10" name="Rectangle: Rounded Corners 9">
            <a:extLst>
              <a:ext uri="{FF2B5EF4-FFF2-40B4-BE49-F238E27FC236}">
                <a16:creationId xmlns:a16="http://schemas.microsoft.com/office/drawing/2014/main" id="{893689A4-0238-009B-7C4B-AF6C7A14307C}"/>
              </a:ext>
            </a:extLst>
          </p:cNvPr>
          <p:cNvSpPr/>
          <p:nvPr/>
        </p:nvSpPr>
        <p:spPr>
          <a:xfrm>
            <a:off x="8538086" y="3665543"/>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200">
                <a:ea typeface="+mn-lt"/>
                <a:cs typeface="+mn-lt"/>
              </a:rPr>
              <a:t>Database Management Module</a:t>
            </a:r>
            <a:endParaRPr lang="en-US">
              <a:ea typeface="+mn-lt"/>
              <a:cs typeface="+mn-lt"/>
            </a:endParaRPr>
          </a:p>
        </p:txBody>
      </p:sp>
      <p:sp>
        <p:nvSpPr>
          <p:cNvPr id="11" name="Rectangle: Rounded Corners 10">
            <a:extLst>
              <a:ext uri="{FF2B5EF4-FFF2-40B4-BE49-F238E27FC236}">
                <a16:creationId xmlns:a16="http://schemas.microsoft.com/office/drawing/2014/main" id="{964C19E4-9465-987C-720E-6BB0D3A08364}"/>
              </a:ext>
            </a:extLst>
          </p:cNvPr>
          <p:cNvSpPr/>
          <p:nvPr/>
        </p:nvSpPr>
        <p:spPr>
          <a:xfrm>
            <a:off x="8538086" y="2291937"/>
            <a:ext cx="2582784" cy="75331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1200">
                <a:ea typeface="+mn-lt"/>
                <a:cs typeface="+mn-lt"/>
              </a:rPr>
              <a:t>Disease Detection Module</a:t>
            </a:r>
            <a:endParaRPr lang="en-US"/>
          </a:p>
        </p:txBody>
      </p:sp>
      <p:sp>
        <p:nvSpPr>
          <p:cNvPr id="12" name="Arrow: Up 11">
            <a:extLst>
              <a:ext uri="{FF2B5EF4-FFF2-40B4-BE49-F238E27FC236}">
                <a16:creationId xmlns:a16="http://schemas.microsoft.com/office/drawing/2014/main" id="{009331F6-3C6A-5BA4-7FA8-4EC0A9B5BE56}"/>
              </a:ext>
            </a:extLst>
          </p:cNvPr>
          <p:cNvSpPr/>
          <p:nvPr/>
        </p:nvSpPr>
        <p:spPr>
          <a:xfrm rot="2640000">
            <a:off x="7925543" y="2613872"/>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2E67E610-5DE7-5603-C3E7-F6AA254638AB}"/>
              </a:ext>
            </a:extLst>
          </p:cNvPr>
          <p:cNvSpPr/>
          <p:nvPr/>
        </p:nvSpPr>
        <p:spPr>
          <a:xfrm rot="-5400000">
            <a:off x="4717121" y="3506213"/>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63512247-408D-1574-5B24-C5CF489D84BA}"/>
              </a:ext>
            </a:extLst>
          </p:cNvPr>
          <p:cNvSpPr/>
          <p:nvPr/>
        </p:nvSpPr>
        <p:spPr>
          <a:xfrm rot="8160000">
            <a:off x="7925542" y="4358450"/>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B1B2A79A-6CDB-914A-F0C2-EFDB4D94F931}"/>
              </a:ext>
            </a:extLst>
          </p:cNvPr>
          <p:cNvSpPr/>
          <p:nvPr/>
        </p:nvSpPr>
        <p:spPr>
          <a:xfrm rot="-3420000">
            <a:off x="4757227" y="2613872"/>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Up 15">
            <a:extLst>
              <a:ext uri="{FF2B5EF4-FFF2-40B4-BE49-F238E27FC236}">
                <a16:creationId xmlns:a16="http://schemas.microsoft.com/office/drawing/2014/main" id="{31A2DA77-03F0-FC20-93F7-D613F8B76501}"/>
              </a:ext>
            </a:extLst>
          </p:cNvPr>
          <p:cNvSpPr/>
          <p:nvPr/>
        </p:nvSpPr>
        <p:spPr>
          <a:xfrm rot="5400000">
            <a:off x="8176200" y="3506213"/>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C6503BDE-BE10-03B2-FA0E-8DF135661EBE}"/>
              </a:ext>
            </a:extLst>
          </p:cNvPr>
          <p:cNvSpPr/>
          <p:nvPr/>
        </p:nvSpPr>
        <p:spPr>
          <a:xfrm rot="13440000">
            <a:off x="4707095" y="4208056"/>
            <a:ext cx="203370" cy="98224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6572F34-C680-C3EE-52E3-C6E3F2C19B59}"/>
              </a:ext>
            </a:extLst>
          </p:cNvPr>
          <p:cNvSpPr txBox="1"/>
          <p:nvPr/>
        </p:nvSpPr>
        <p:spPr>
          <a:xfrm>
            <a:off x="840876" y="107616"/>
            <a:ext cx="44892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Contribution : Keerthana CB.EN.U4CSE21349</a:t>
            </a:r>
            <a:endParaRPr lang="en-US"/>
          </a:p>
        </p:txBody>
      </p:sp>
    </p:spTree>
    <p:extLst>
      <p:ext uri="{BB962C8B-B14F-4D97-AF65-F5344CB8AC3E}">
        <p14:creationId xmlns:p14="http://schemas.microsoft.com/office/powerpoint/2010/main" val="1902583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Explanation of Modules</a:t>
            </a:r>
            <a:endParaRPr lang="en-IN"/>
          </a:p>
        </p:txBody>
      </p:sp>
      <p:sp>
        <p:nvSpPr>
          <p:cNvPr id="3" name="Content Placeholder 2"/>
          <p:cNvSpPr>
            <a:spLocks noGrp="1"/>
          </p:cNvSpPr>
          <p:nvPr>
            <p:ph idx="1"/>
          </p:nvPr>
        </p:nvSpPr>
        <p:spPr>
          <a:xfrm>
            <a:off x="838200" y="1464678"/>
            <a:ext cx="10515600" cy="4712285"/>
          </a:xfrm>
        </p:spPr>
        <p:txBody>
          <a:bodyPr vert="horz" lIns="91440" tIns="45720" rIns="91440" bIns="45720" rtlCol="0" anchor="t">
            <a:normAutofit fontScale="92500" lnSpcReduction="20000"/>
          </a:bodyPr>
          <a:lstStyle/>
          <a:p>
            <a:pPr marL="0" indent="0">
              <a:buNone/>
            </a:pPr>
            <a:r>
              <a:rPr lang="en-US"/>
              <a:t>1. Image Upload and Displaying Results</a:t>
            </a:r>
          </a:p>
          <a:p>
            <a:pPr marL="0" indent="0">
              <a:buNone/>
            </a:pPr>
            <a:r>
              <a:rPr lang="en-US" sz="1200"/>
              <a:t>Users can easily upload images of paddy leaves.</a:t>
            </a:r>
            <a:endParaRPr lang="en-US"/>
          </a:p>
          <a:p>
            <a:pPr marL="0" indent="0">
              <a:buNone/>
            </a:pPr>
            <a:r>
              <a:rPr lang="en-US" sz="1200"/>
              <a:t>Uploaded images are displayed immediately for user confirmation.</a:t>
            </a:r>
            <a:endParaRPr lang="en-US"/>
          </a:p>
          <a:p>
            <a:pPr marL="0" indent="0">
              <a:buNone/>
            </a:pPr>
            <a:r>
              <a:rPr lang="en-US" sz="1200"/>
              <a:t>Supports multiple image formats (e.g., JPG, PNG).</a:t>
            </a:r>
          </a:p>
          <a:p>
            <a:pPr marL="0" indent="0">
              <a:buNone/>
            </a:pPr>
            <a:r>
              <a:rPr lang="en-US"/>
              <a:t>2. Image Preprocessing for Analysis</a:t>
            </a:r>
          </a:p>
          <a:p>
            <a:pPr marL="0" indent="0">
              <a:buNone/>
            </a:pPr>
            <a:r>
              <a:rPr lang="en-US" sz="1200"/>
              <a:t>Images are resized and normalized to fit model requirements.</a:t>
            </a:r>
            <a:endParaRPr lang="en-US"/>
          </a:p>
          <a:p>
            <a:pPr marL="0" indent="0">
              <a:buNone/>
            </a:pPr>
            <a:r>
              <a:rPr lang="en-US" sz="1200"/>
              <a:t>Data augmentation techniques may be applied to enhance model robustness.</a:t>
            </a:r>
            <a:endParaRPr lang="en-US"/>
          </a:p>
          <a:p>
            <a:pPr marL="0" indent="0">
              <a:buNone/>
            </a:pPr>
            <a:r>
              <a:rPr lang="en-US" sz="1200"/>
              <a:t>Ensures high-quality input for accurate disease classification.</a:t>
            </a:r>
          </a:p>
          <a:p>
            <a:pPr marL="0" indent="0">
              <a:buNone/>
            </a:pPr>
            <a:r>
              <a:rPr lang="en-US"/>
              <a:t>3. Deep Learning Model Implementation</a:t>
            </a:r>
          </a:p>
          <a:p>
            <a:pPr marL="0" indent="0">
              <a:buNone/>
            </a:pPr>
            <a:r>
              <a:rPr lang="en-US" sz="1200"/>
              <a:t>Utilizes pre-trained models (e.g., CNNs) for disease classification.</a:t>
            </a:r>
            <a:endParaRPr lang="en-US"/>
          </a:p>
          <a:p>
            <a:pPr marL="0" indent="0">
              <a:buNone/>
            </a:pPr>
            <a:r>
              <a:rPr lang="en-US" sz="1200"/>
              <a:t>Models are trained on a diverse dataset of paddy diseases.</a:t>
            </a:r>
            <a:endParaRPr lang="en-US"/>
          </a:p>
          <a:p>
            <a:pPr marL="0" indent="0">
              <a:buNone/>
            </a:pPr>
            <a:r>
              <a:rPr lang="en-US" sz="1200"/>
              <a:t>Outputs include detected diseases with confidence scores.</a:t>
            </a:r>
            <a:endParaRPr lang="en-US"/>
          </a:p>
          <a:p>
            <a:pPr marL="0" indent="0">
              <a:buNone/>
            </a:pPr>
            <a:r>
              <a:rPr lang="en-US"/>
              <a:t>4. Result Presentation</a:t>
            </a:r>
          </a:p>
          <a:p>
            <a:pPr marL="0" indent="0">
              <a:buNone/>
            </a:pPr>
            <a:r>
              <a:rPr lang="en-US" sz="1200"/>
              <a:t>Displays detected diseases along with descriptions and treatment recommendations.</a:t>
            </a:r>
            <a:endParaRPr lang="en-US"/>
          </a:p>
          <a:p>
            <a:pPr marL="0" indent="0">
              <a:buNone/>
            </a:pPr>
            <a:r>
              <a:rPr lang="en-US" sz="1200"/>
              <a:t>Provides a user-friendly interface for easy navigation and understanding.</a:t>
            </a:r>
            <a:endParaRPr lang="en-US"/>
          </a:p>
          <a:p>
            <a:pPr marL="0" indent="0">
              <a:buNone/>
            </a:pPr>
            <a:r>
              <a:rPr lang="en-US" sz="1200"/>
              <a:t>Option for users to provide feedback on prediction accuracy.</a:t>
            </a:r>
            <a:endParaRPr lang="en-US"/>
          </a:p>
          <a:p>
            <a:pPr marL="0" indent="0">
              <a:buNone/>
            </a:pPr>
            <a:endParaRPr lang="en-US"/>
          </a:p>
        </p:txBody>
      </p:sp>
      <p:sp>
        <p:nvSpPr>
          <p:cNvPr id="4" name="TextBox 3">
            <a:extLst>
              <a:ext uri="{FF2B5EF4-FFF2-40B4-BE49-F238E27FC236}">
                <a16:creationId xmlns:a16="http://schemas.microsoft.com/office/drawing/2014/main" id="{2FE225B7-4400-06A4-E798-D559C0AADDC5}"/>
              </a:ext>
            </a:extLst>
          </p:cNvPr>
          <p:cNvSpPr txBox="1"/>
          <p:nvPr/>
        </p:nvSpPr>
        <p:spPr>
          <a:xfrm>
            <a:off x="182479" y="4211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Contribution : Keerthana CB.EN.U4CSE21349</a:t>
            </a:r>
            <a:r>
              <a:rPr lang="en-US">
                <a:ea typeface="Calibri"/>
                <a:cs typeface="Calibri"/>
              </a:rPr>
              <a:t>​</a:t>
            </a:r>
            <a:endParaRPr lang="en-US"/>
          </a:p>
        </p:txBody>
      </p:sp>
    </p:spTree>
    <p:extLst>
      <p:ext uri="{BB962C8B-B14F-4D97-AF65-F5344CB8AC3E}">
        <p14:creationId xmlns:p14="http://schemas.microsoft.com/office/powerpoint/2010/main" val="34083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Stack of the product</a:t>
            </a:r>
            <a:endParaRPr lang="en-IN"/>
          </a:p>
        </p:txBody>
      </p:sp>
      <p:sp>
        <p:nvSpPr>
          <p:cNvPr id="3" name="Content Placeholder 2"/>
          <p:cNvSpPr>
            <a:spLocks noGrp="1"/>
          </p:cNvSpPr>
          <p:nvPr>
            <p:ph idx="1"/>
          </p:nvPr>
        </p:nvSpPr>
        <p:spPr>
          <a:xfrm>
            <a:off x="838200" y="1825625"/>
            <a:ext cx="4640179" cy="4351338"/>
          </a:xfrm>
        </p:spPr>
        <p:txBody>
          <a:bodyPr vert="horz" lIns="91440" tIns="45720" rIns="91440" bIns="45720" rtlCol="0" anchor="t">
            <a:normAutofit/>
          </a:bodyPr>
          <a:lstStyle/>
          <a:p>
            <a:pPr marL="0" indent="0">
              <a:buNone/>
            </a:pPr>
            <a:r>
              <a:rPr lang="en-US" sz="1400"/>
              <a:t>1. Backend Framework</a:t>
            </a:r>
            <a:endParaRPr lang="en-US" sz="1400" b="1"/>
          </a:p>
          <a:p>
            <a:pPr marL="0" indent="0">
              <a:buNone/>
            </a:pPr>
            <a:r>
              <a:rPr lang="en-US" sz="1400"/>
              <a:t>Flask</a:t>
            </a:r>
          </a:p>
          <a:p>
            <a:pPr marL="0" indent="0">
              <a:buNone/>
            </a:pPr>
            <a:endParaRPr lang="en-US" sz="1400"/>
          </a:p>
          <a:p>
            <a:pPr marL="0" indent="0">
              <a:buNone/>
            </a:pPr>
            <a:r>
              <a:rPr lang="en-US" sz="1400"/>
              <a:t>2. Machine Learning Libraries</a:t>
            </a:r>
          </a:p>
          <a:p>
            <a:pPr marL="0" indent="0">
              <a:buNone/>
            </a:pPr>
            <a:r>
              <a:rPr lang="en-US" sz="1400"/>
              <a:t>TensorFlow</a:t>
            </a:r>
          </a:p>
          <a:p>
            <a:pPr marL="0" indent="0">
              <a:buNone/>
            </a:pPr>
            <a:r>
              <a:rPr lang="en-US" sz="1400" err="1"/>
              <a:t>Keras</a:t>
            </a:r>
            <a:endParaRPr lang="en-US" sz="1400"/>
          </a:p>
          <a:p>
            <a:pPr marL="0" indent="0">
              <a:buNone/>
            </a:pPr>
            <a:endParaRPr lang="en-US" sz="1400"/>
          </a:p>
          <a:p>
            <a:pPr marL="0" indent="0">
              <a:buNone/>
            </a:pPr>
            <a:r>
              <a:rPr lang="en-US" sz="1400"/>
              <a:t>3. Image Processing Libraries</a:t>
            </a:r>
          </a:p>
          <a:p>
            <a:pPr marL="0" indent="0">
              <a:buNone/>
            </a:pPr>
            <a:r>
              <a:rPr lang="en-US" sz="1400"/>
              <a:t>OpenCV</a:t>
            </a:r>
          </a:p>
          <a:p>
            <a:pPr marL="0" indent="0">
              <a:buNone/>
            </a:pPr>
            <a:r>
              <a:rPr lang="en-US" sz="1400"/>
              <a:t>Pillow</a:t>
            </a:r>
          </a:p>
          <a:p>
            <a:pPr marL="0" indent="0">
              <a:buNone/>
            </a:pPr>
            <a:endParaRPr lang="en-US" sz="1400"/>
          </a:p>
          <a:p>
            <a:pPr marL="0" indent="0">
              <a:buNone/>
            </a:pPr>
            <a:endParaRPr lang="en-US" sz="1400" b="1"/>
          </a:p>
        </p:txBody>
      </p:sp>
      <p:sp>
        <p:nvSpPr>
          <p:cNvPr id="5" name="TextBox 4">
            <a:extLst>
              <a:ext uri="{FF2B5EF4-FFF2-40B4-BE49-F238E27FC236}">
                <a16:creationId xmlns:a16="http://schemas.microsoft.com/office/drawing/2014/main" id="{77E52BDD-4BE0-02D9-375D-F2D23E560FAC}"/>
              </a:ext>
            </a:extLst>
          </p:cNvPr>
          <p:cNvSpPr txBox="1"/>
          <p:nvPr/>
        </p:nvSpPr>
        <p:spPr>
          <a:xfrm>
            <a:off x="6609347" y="1826795"/>
            <a:ext cx="527985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venir Next LT Pro"/>
                <a:cs typeface="Arial"/>
              </a:rPr>
              <a:t>4. Database Management​</a:t>
            </a:r>
            <a:endParaRPr lang="en-US"/>
          </a:p>
          <a:p>
            <a:r>
              <a:rPr lang="en-US" sz="1400">
                <a:latin typeface="Avenir Next LT Pro"/>
                <a:cs typeface="Arial"/>
              </a:rPr>
              <a:t>SQLite​</a:t>
            </a:r>
          </a:p>
          <a:p>
            <a:r>
              <a:rPr lang="en-US" sz="1400" err="1">
                <a:latin typeface="Avenir Next LT Pro"/>
                <a:cs typeface="Arial"/>
              </a:rPr>
              <a:t>SQLAlchemy</a:t>
            </a:r>
            <a:r>
              <a:rPr lang="en-US" sz="1400">
                <a:latin typeface="Avenir Next LT Pro"/>
                <a:cs typeface="Arial"/>
              </a:rPr>
              <a:t>​</a:t>
            </a:r>
          </a:p>
          <a:p>
            <a:endParaRPr lang="en-US" sz="1400">
              <a:latin typeface="Avenir Next LT Pro"/>
              <a:cs typeface="Arial"/>
            </a:endParaRPr>
          </a:p>
          <a:p>
            <a:endParaRPr lang="en-US" sz="1400">
              <a:latin typeface="Avenir Next LT Pro"/>
              <a:cs typeface="Arial"/>
            </a:endParaRPr>
          </a:p>
          <a:p>
            <a:r>
              <a:rPr lang="en-US" sz="1400">
                <a:latin typeface="Avenir Next LT Pro"/>
                <a:cs typeface="Arial"/>
              </a:rPr>
              <a:t>5. Frontend Technologies​</a:t>
            </a:r>
          </a:p>
          <a:p>
            <a:r>
              <a:rPr lang="en-US" sz="1400">
                <a:latin typeface="Avenir Next LT Pro"/>
                <a:cs typeface="Arial"/>
              </a:rPr>
              <a:t>HTML​</a:t>
            </a:r>
          </a:p>
          <a:p>
            <a:r>
              <a:rPr lang="en-US" sz="1400">
                <a:latin typeface="Avenir Next LT Pro"/>
                <a:cs typeface="Arial"/>
              </a:rPr>
              <a:t>CSS​</a:t>
            </a:r>
          </a:p>
          <a:p>
            <a:r>
              <a:rPr lang="en-US" sz="1400">
                <a:latin typeface="Avenir Next LT Pro"/>
                <a:cs typeface="Arial"/>
              </a:rPr>
              <a:t>JavaScript​</a:t>
            </a:r>
          </a:p>
        </p:txBody>
      </p:sp>
      <p:sp>
        <p:nvSpPr>
          <p:cNvPr id="4" name="TextBox 3">
            <a:extLst>
              <a:ext uri="{FF2B5EF4-FFF2-40B4-BE49-F238E27FC236}">
                <a16:creationId xmlns:a16="http://schemas.microsoft.com/office/drawing/2014/main" id="{F787D237-16D1-9AEF-DC4E-108BCF68D855}"/>
              </a:ext>
            </a:extLst>
          </p:cNvPr>
          <p:cNvSpPr txBox="1"/>
          <p:nvPr/>
        </p:nvSpPr>
        <p:spPr>
          <a:xfrm>
            <a:off x="182479" y="4211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Contribution : Keerthana CB.EN.U4CSE21349​</a:t>
            </a:r>
            <a:endParaRPr lang="en-US"/>
          </a:p>
        </p:txBody>
      </p:sp>
    </p:spTree>
    <p:extLst>
      <p:ext uri="{BB962C8B-B14F-4D97-AF65-F5344CB8AC3E}">
        <p14:creationId xmlns:p14="http://schemas.microsoft.com/office/powerpoint/2010/main" val="2133486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UI wireframe designs</a:t>
            </a:r>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9881637"/>
              </p:ext>
            </p:extLst>
          </p:nvPr>
        </p:nvGraphicFramePr>
        <p:xfrm>
          <a:off x="838200" y="1825625"/>
          <a:ext cx="10515600" cy="331724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948369595"/>
                    </a:ext>
                  </a:extLst>
                </a:gridCol>
                <a:gridCol w="3505200">
                  <a:extLst>
                    <a:ext uri="{9D8B030D-6E8A-4147-A177-3AD203B41FA5}">
                      <a16:colId xmlns:a16="http://schemas.microsoft.com/office/drawing/2014/main" val="3930065293"/>
                    </a:ext>
                  </a:extLst>
                </a:gridCol>
                <a:gridCol w="3505200">
                  <a:extLst>
                    <a:ext uri="{9D8B030D-6E8A-4147-A177-3AD203B41FA5}">
                      <a16:colId xmlns:a16="http://schemas.microsoft.com/office/drawing/2014/main" val="1527112770"/>
                    </a:ext>
                  </a:extLst>
                </a:gridCol>
              </a:tblGrid>
              <a:tr h="370840">
                <a:tc>
                  <a:txBody>
                    <a:bodyPr/>
                    <a:lstStyle/>
                    <a:p>
                      <a:r>
                        <a:rPr lang="en-US"/>
                        <a:t>Module</a:t>
                      </a:r>
                      <a:endParaRPr lang="en-IN"/>
                    </a:p>
                  </a:txBody>
                  <a:tcPr/>
                </a:tc>
                <a:tc>
                  <a:txBody>
                    <a:bodyPr/>
                    <a:lstStyle/>
                    <a:p>
                      <a:r>
                        <a:rPr lang="en-US"/>
                        <a:t>Wireframe</a:t>
                      </a:r>
                      <a:r>
                        <a:rPr lang="en-US" baseline="0"/>
                        <a:t> design Name</a:t>
                      </a:r>
                      <a:endParaRPr lang="en-IN"/>
                    </a:p>
                  </a:txBody>
                  <a:tcPr/>
                </a:tc>
                <a:tc>
                  <a:txBody>
                    <a:bodyPr/>
                    <a:lstStyle/>
                    <a:p>
                      <a:r>
                        <a:rPr lang="en-US"/>
                        <a:t>Student Associated(</a:t>
                      </a:r>
                      <a:r>
                        <a:rPr lang="en-US" err="1"/>
                        <a:t>RollNo,Name</a:t>
                      </a:r>
                      <a:r>
                        <a:rPr lang="en-US"/>
                        <a:t>)</a:t>
                      </a:r>
                      <a:endParaRPr lang="en-IN"/>
                    </a:p>
                  </a:txBody>
                  <a:tcPr/>
                </a:tc>
                <a:extLst>
                  <a:ext uri="{0D108BD9-81ED-4DB2-BD59-A6C34878D82A}">
                    <a16:rowId xmlns:a16="http://schemas.microsoft.com/office/drawing/2014/main" val="919914114"/>
                  </a:ext>
                </a:extLst>
              </a:tr>
              <a:tr h="370840">
                <a:tc>
                  <a:txBody>
                    <a:bodyPr/>
                    <a:lstStyle/>
                    <a:p>
                      <a:pPr lvl="0">
                        <a:buNone/>
                      </a:pPr>
                      <a:r>
                        <a:rPr lang="en-US" sz="1200" b="0" i="0" u="none" strike="noStrike" noProof="0">
                          <a:latin typeface="Calibri"/>
                        </a:rPr>
                        <a:t>image uploads and displaying results</a:t>
                      </a:r>
                      <a:endParaRPr lang="en-US"/>
                    </a:p>
                  </a:txBody>
                  <a:tcPr/>
                </a:tc>
                <a:tc>
                  <a:txBody>
                    <a:bodyPr/>
                    <a:lstStyle/>
                    <a:p>
                      <a:r>
                        <a:rPr lang="en-US" err="1"/>
                        <a:t>UserInterface</a:t>
                      </a:r>
                      <a:r>
                        <a:rPr lang="en-US"/>
                        <a:t> </a:t>
                      </a:r>
                    </a:p>
                  </a:txBody>
                  <a:tcPr/>
                </a:tc>
                <a:tc>
                  <a:txBody>
                    <a:bodyPr/>
                    <a:lstStyle/>
                    <a:p>
                      <a:r>
                        <a:rPr lang="en-US"/>
                        <a:t>S Keerthana (CB.EN.U4CSE21349)</a:t>
                      </a:r>
                    </a:p>
                  </a:txBody>
                  <a:tcPr/>
                </a:tc>
                <a:extLst>
                  <a:ext uri="{0D108BD9-81ED-4DB2-BD59-A6C34878D82A}">
                    <a16:rowId xmlns:a16="http://schemas.microsoft.com/office/drawing/2014/main" val="3868857983"/>
                  </a:ext>
                </a:extLst>
              </a:tr>
              <a:tr h="370840">
                <a:tc>
                  <a:txBody>
                    <a:bodyPr/>
                    <a:lstStyle/>
                    <a:p>
                      <a:pPr lvl="0">
                        <a:buNone/>
                      </a:pPr>
                      <a:r>
                        <a:rPr lang="en-IN" sz="1200" b="0" i="0" u="none" strike="noStrike" noProof="0" dirty="0">
                          <a:latin typeface="Calibri"/>
                        </a:rPr>
                        <a:t>Preprocesses images for analysis</a:t>
                      </a:r>
                      <a:endParaRPr lang="en-US" dirty="0"/>
                    </a:p>
                  </a:txBody>
                  <a:tcPr/>
                </a:tc>
                <a:tc>
                  <a:txBody>
                    <a:bodyPr/>
                    <a:lstStyle/>
                    <a:p>
                      <a:pPr lvl="0">
                        <a:buNone/>
                      </a:pPr>
                      <a:r>
                        <a:rPr lang="en-US" sz="1800" b="0" i="0" u="none" strike="noStrike" noProof="0" dirty="0" err="1">
                          <a:solidFill>
                            <a:srgbClr val="000000"/>
                          </a:solidFill>
                          <a:latin typeface="Calibri"/>
                        </a:rPr>
                        <a:t>ImageProcessing</a:t>
                      </a:r>
                      <a:r>
                        <a:rPr lang="en-US" sz="1800" b="0" i="0" u="none" strike="noStrike" noProof="0" dirty="0">
                          <a:solidFill>
                            <a:srgbClr val="000000"/>
                          </a:solidFill>
                          <a:latin typeface="Calibri"/>
                        </a:rPr>
                        <a:t> </a:t>
                      </a:r>
                      <a:endParaRPr lang="en-US" dirty="0"/>
                    </a:p>
                  </a:txBody>
                  <a:tcPr/>
                </a:tc>
                <a:tc>
                  <a:txBody>
                    <a:bodyPr/>
                    <a:lstStyle/>
                    <a:p>
                      <a:pPr lvl="0">
                        <a:buNone/>
                      </a:pPr>
                      <a:r>
                        <a:rPr lang="en-US" sz="1800" b="0" i="0" u="none" strike="noStrike" noProof="0">
                          <a:solidFill>
                            <a:srgbClr val="000000"/>
                          </a:solidFill>
                          <a:latin typeface="Calibri"/>
                        </a:rPr>
                        <a:t>S Keerthana (CB.EN.U4CSE21349)</a:t>
                      </a:r>
                      <a:endParaRPr lang="en-US"/>
                    </a:p>
                  </a:txBody>
                  <a:tcPr/>
                </a:tc>
                <a:extLst>
                  <a:ext uri="{0D108BD9-81ED-4DB2-BD59-A6C34878D82A}">
                    <a16:rowId xmlns:a16="http://schemas.microsoft.com/office/drawing/2014/main" val="3990202208"/>
                  </a:ext>
                </a:extLst>
              </a:tr>
              <a:tr h="370840">
                <a:tc>
                  <a:txBody>
                    <a:bodyPr/>
                    <a:lstStyle/>
                    <a:p>
                      <a:pPr marL="0" lvl="0" indent="0" algn="l">
                        <a:lnSpc>
                          <a:spcPct val="100000"/>
                        </a:lnSpc>
                        <a:spcBef>
                          <a:spcPts val="0"/>
                        </a:spcBef>
                        <a:spcAft>
                          <a:spcPts val="0"/>
                        </a:spcAft>
                        <a:buNone/>
                      </a:pPr>
                      <a:r>
                        <a:rPr lang="en-IN" sz="1200" b="0" i="0" u="none" strike="noStrike" noProof="0">
                          <a:latin typeface="Calibri"/>
                        </a:rPr>
                        <a:t>Implements deep learning models to classify paddy diseases.</a:t>
                      </a:r>
                      <a:endParaRPr lang="en-US"/>
                    </a:p>
                    <a:p>
                      <a:pPr lvl="0">
                        <a:buNone/>
                      </a:pPr>
                      <a:endParaRPr lang="en-IN"/>
                    </a:p>
                  </a:txBody>
                  <a:tcPr/>
                </a:tc>
                <a:tc>
                  <a:txBody>
                    <a:bodyPr/>
                    <a:lstStyle/>
                    <a:p>
                      <a:r>
                        <a:rPr lang="en-IN" err="1"/>
                        <a:t>DiseaseClassification</a:t>
                      </a:r>
                    </a:p>
                  </a:txBody>
                  <a:tcPr/>
                </a:tc>
                <a:tc>
                  <a:txBody>
                    <a:bodyPr/>
                    <a:lstStyle/>
                    <a:p>
                      <a:pPr lvl="0">
                        <a:buNone/>
                      </a:pPr>
                      <a:r>
                        <a:rPr lang="en-US" sz="1800" b="0" i="0" u="none" strike="noStrike" noProof="0">
                          <a:solidFill>
                            <a:srgbClr val="000000"/>
                          </a:solidFill>
                          <a:latin typeface="Calibri"/>
                        </a:rPr>
                        <a:t>S Keerthana (CB.EN.U4CSE21349)</a:t>
                      </a:r>
                      <a:endParaRPr lang="en-US"/>
                    </a:p>
                  </a:txBody>
                  <a:tcPr/>
                </a:tc>
                <a:extLst>
                  <a:ext uri="{0D108BD9-81ED-4DB2-BD59-A6C34878D82A}">
                    <a16:rowId xmlns:a16="http://schemas.microsoft.com/office/drawing/2014/main" val="3612333205"/>
                  </a:ext>
                </a:extLst>
              </a:tr>
              <a:tr h="370840">
                <a:tc>
                  <a:txBody>
                    <a:bodyPr/>
                    <a:lstStyle/>
                    <a:p>
                      <a:pPr marL="0" lvl="0" indent="0" algn="l">
                        <a:lnSpc>
                          <a:spcPct val="100000"/>
                        </a:lnSpc>
                        <a:spcBef>
                          <a:spcPts val="0"/>
                        </a:spcBef>
                        <a:spcAft>
                          <a:spcPts val="0"/>
                        </a:spcAft>
                        <a:buNone/>
                      </a:pPr>
                      <a:r>
                        <a:rPr lang="en-IN" sz="1200" b="0" i="0" u="none" strike="noStrike" noProof="0">
                          <a:latin typeface="Calibri"/>
                        </a:rPr>
                        <a:t>Manages user data, uploaded images, and logs of disease detection results.</a:t>
                      </a:r>
                      <a:endParaRPr lang="en-US"/>
                    </a:p>
                    <a:p>
                      <a:pPr lvl="0">
                        <a:buNone/>
                      </a:pPr>
                      <a:endParaRPr lang="en-IN"/>
                    </a:p>
                  </a:txBody>
                  <a:tcPr/>
                </a:tc>
                <a:tc>
                  <a:txBody>
                    <a:bodyPr/>
                    <a:lstStyle/>
                    <a:p>
                      <a:r>
                        <a:rPr lang="en-IN"/>
                        <a:t>Database management</a:t>
                      </a:r>
                    </a:p>
                  </a:txBody>
                  <a:tcPr/>
                </a:tc>
                <a:tc>
                  <a:txBody>
                    <a:bodyPr/>
                    <a:lstStyle/>
                    <a:p>
                      <a:pPr lvl="0">
                        <a:buNone/>
                      </a:pPr>
                      <a:r>
                        <a:rPr lang="en-US" sz="1800" b="0" i="0" u="none" strike="noStrike" noProof="0">
                          <a:solidFill>
                            <a:srgbClr val="000000"/>
                          </a:solidFill>
                          <a:latin typeface="Calibri"/>
                        </a:rPr>
                        <a:t>S Keerthana (CB.EN.U4CSE21349)</a:t>
                      </a:r>
                      <a:endParaRPr lang="en-US"/>
                    </a:p>
                  </a:txBody>
                  <a:tcPr/>
                </a:tc>
                <a:extLst>
                  <a:ext uri="{0D108BD9-81ED-4DB2-BD59-A6C34878D82A}">
                    <a16:rowId xmlns:a16="http://schemas.microsoft.com/office/drawing/2014/main" val="168168312"/>
                  </a:ext>
                </a:extLst>
              </a:tr>
              <a:tr h="370840">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215127111"/>
                  </a:ext>
                </a:extLst>
              </a:tr>
              <a:tr h="370840">
                <a:tc>
                  <a:txBody>
                    <a:bodyPr/>
                    <a:lstStyle/>
                    <a:p>
                      <a:endParaRPr lang="en-IN"/>
                    </a:p>
                  </a:txBody>
                  <a:tcPr/>
                </a:tc>
                <a:tc>
                  <a:txBody>
                    <a:bodyPr/>
                    <a:lstStyle/>
                    <a:p>
                      <a:endParaRPr lang="en-IN"/>
                    </a:p>
                  </a:txBody>
                  <a:tcPr/>
                </a:tc>
                <a:tc>
                  <a:txBody>
                    <a:bodyPr/>
                    <a:lstStyle/>
                    <a:p>
                      <a:endParaRPr lang="en-IN" dirty="0"/>
                    </a:p>
                  </a:txBody>
                  <a:tcPr/>
                </a:tc>
                <a:extLst>
                  <a:ext uri="{0D108BD9-81ED-4DB2-BD59-A6C34878D82A}">
                    <a16:rowId xmlns:a16="http://schemas.microsoft.com/office/drawing/2014/main" val="1383738344"/>
                  </a:ext>
                </a:extLst>
              </a:tr>
            </a:tbl>
          </a:graphicData>
        </a:graphic>
      </p:graphicFrame>
    </p:spTree>
    <p:extLst>
      <p:ext uri="{BB962C8B-B14F-4D97-AF65-F5344CB8AC3E}">
        <p14:creationId xmlns:p14="http://schemas.microsoft.com/office/powerpoint/2010/main" val="529603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Wireframe Designs for Paddy Disease Classification App</a:t>
            </a:r>
          </a:p>
          <a:p>
            <a:endParaRPr lang="en-US"/>
          </a:p>
        </p:txBody>
      </p:sp>
      <p:sp>
        <p:nvSpPr>
          <p:cNvPr id="3" name="Content Placeholder 2"/>
          <p:cNvSpPr>
            <a:spLocks noGrp="1"/>
          </p:cNvSpPr>
          <p:nvPr>
            <p:ph idx="1"/>
          </p:nvPr>
        </p:nvSpPr>
        <p:spPr>
          <a:xfrm>
            <a:off x="838200" y="1314283"/>
            <a:ext cx="10515600" cy="3990391"/>
          </a:xfrm>
        </p:spPr>
        <p:txBody>
          <a:bodyPr vert="horz" lIns="91440" tIns="45720" rIns="91440" bIns="45720" rtlCol="0" anchor="t">
            <a:normAutofit fontScale="92500" lnSpcReduction="10000"/>
          </a:bodyPr>
          <a:lstStyle/>
          <a:p>
            <a:pPr marL="0" indent="0">
              <a:buNone/>
            </a:pPr>
            <a:r>
              <a:rPr lang="en-US" sz="1600"/>
              <a:t>The following wireframe designs illustrate the user journey from input to output within the Paddy Disease Classification application. Each design represents a key interaction point, showcasing how users will engage with the app.</a:t>
            </a:r>
          </a:p>
          <a:p>
            <a:pPr marL="0" indent="0">
              <a:buNone/>
            </a:pPr>
            <a:r>
              <a:rPr lang="en-US" sz="1600"/>
              <a:t>                        </a:t>
            </a:r>
            <a:r>
              <a:rPr lang="en-US" sz="1600" u="sng"/>
              <a:t>1. </a:t>
            </a:r>
            <a:r>
              <a:rPr lang="en-US" sz="1600" b="1" u="sng"/>
              <a:t>Home Screen</a:t>
            </a:r>
            <a:endParaRPr lang="en-US" sz="1600" u="sng"/>
          </a:p>
          <a:p>
            <a:pPr marL="0" indent="0">
              <a:buNone/>
            </a:pPr>
            <a:r>
              <a:rPr lang="en-US" sz="1600" b="1"/>
              <a:t>Components</a:t>
            </a:r>
            <a:r>
              <a:rPr lang="en-US" sz="1600"/>
              <a:t>:</a:t>
            </a:r>
          </a:p>
          <a:p>
            <a:pPr marL="685165" lvl="1" indent="0">
              <a:buNone/>
            </a:pPr>
            <a:r>
              <a:rPr lang="en-US" sz="1600" b="1"/>
              <a:t>Navigation Bar</a:t>
            </a:r>
            <a:r>
              <a:rPr lang="en-US" sz="1600"/>
              <a:t>: Links to Home, Disease Detection</a:t>
            </a:r>
          </a:p>
          <a:p>
            <a:pPr marL="685165" lvl="1" indent="0">
              <a:buNone/>
            </a:pPr>
            <a:r>
              <a:rPr lang="en-US" sz="1600" b="1"/>
              <a:t>Quick Access </a:t>
            </a:r>
            <a:r>
              <a:rPr lang="en-US" sz="1600" b="1" err="1"/>
              <a:t>Buttons</a:t>
            </a:r>
            <a:r>
              <a:rPr lang="en-US" sz="1600" err="1"/>
              <a:t>:"Detect</a:t>
            </a:r>
            <a:r>
              <a:rPr lang="en-US" sz="1600"/>
              <a:t> Disease"</a:t>
            </a:r>
          </a:p>
          <a:p>
            <a:pPr marL="1142365" lvl="2" indent="0">
              <a:buNone/>
            </a:pPr>
            <a:endParaRPr lang="en-US" sz="1600"/>
          </a:p>
          <a:p>
            <a:pPr marL="1142365" lvl="2" indent="0">
              <a:buNone/>
            </a:pPr>
            <a:endParaRPr lang="en-US" sz="1600"/>
          </a:p>
          <a:p>
            <a:pPr marL="1142365" lvl="2" indent="0">
              <a:buNone/>
            </a:pPr>
            <a:r>
              <a:rPr lang="en-US" sz="1600"/>
              <a:t> </a:t>
            </a:r>
          </a:p>
          <a:p>
            <a:pPr marL="1142365" lvl="2" indent="0">
              <a:buNone/>
            </a:pPr>
            <a:r>
              <a:rPr lang="en-US" sz="1600" u="sng"/>
              <a:t>2. </a:t>
            </a:r>
            <a:r>
              <a:rPr lang="en-US" sz="1600" b="1" u="sng"/>
              <a:t>Disease Detection Screen</a:t>
            </a:r>
            <a:endParaRPr lang="en-US" sz="1600" u="sng"/>
          </a:p>
          <a:p>
            <a:pPr marL="0" indent="0">
              <a:buNone/>
            </a:pPr>
            <a:r>
              <a:rPr lang="en-US" sz="1600" b="1"/>
              <a:t>Components</a:t>
            </a:r>
            <a:r>
              <a:rPr lang="en-US" sz="1600"/>
              <a:t>:</a:t>
            </a:r>
          </a:p>
          <a:p>
            <a:pPr marL="685165" lvl="1" indent="0">
              <a:buNone/>
            </a:pPr>
            <a:r>
              <a:rPr lang="en-US" sz="1600" b="1"/>
              <a:t>Image Upload Section</a:t>
            </a:r>
            <a:r>
              <a:rPr lang="en-US" sz="1600"/>
              <a:t>:</a:t>
            </a:r>
          </a:p>
          <a:p>
            <a:pPr marL="1142365" lvl="2" indent="0">
              <a:buNone/>
            </a:pPr>
            <a:r>
              <a:rPr lang="en-US" sz="1600"/>
              <a:t>Button to upload an image of paddy leaves.</a:t>
            </a:r>
          </a:p>
          <a:p>
            <a:pPr marL="1142365" lvl="2" indent="0">
              <a:buNone/>
            </a:pPr>
            <a:r>
              <a:rPr lang="en-US" sz="1600"/>
              <a:t>Option to take a photo directly using the camera.</a:t>
            </a:r>
          </a:p>
          <a:p>
            <a:pPr marL="685165" lvl="1" indent="0">
              <a:buNone/>
            </a:pPr>
            <a:r>
              <a:rPr lang="en-US" sz="1600" b="1"/>
              <a:t>Submit Button</a:t>
            </a:r>
            <a:r>
              <a:rPr lang="en-US" sz="1600"/>
              <a:t>: To send the image for analysis.</a:t>
            </a:r>
          </a:p>
          <a:p>
            <a:pPr marL="0" indent="0">
              <a:buNone/>
            </a:pPr>
            <a:endParaRPr lang="en-US" sz="1600">
              <a:latin typeface="Calibri"/>
              <a:ea typeface="Calibri"/>
              <a:cs typeface="Calibri"/>
            </a:endParaRPr>
          </a:p>
        </p:txBody>
      </p:sp>
    </p:spTree>
    <p:extLst>
      <p:ext uri="{BB962C8B-B14F-4D97-AF65-F5344CB8AC3E}">
        <p14:creationId xmlns:p14="http://schemas.microsoft.com/office/powerpoint/2010/main" val="4209966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17B185-BCA6-8B66-CEF2-1C16B05F00DA}"/>
              </a:ext>
            </a:extLst>
          </p:cNvPr>
          <p:cNvSpPr>
            <a:spLocks noGrp="1"/>
          </p:cNvSpPr>
          <p:nvPr>
            <p:ph idx="1"/>
          </p:nvPr>
        </p:nvSpPr>
        <p:spPr>
          <a:xfrm>
            <a:off x="838200" y="371810"/>
            <a:ext cx="10515600" cy="5805153"/>
          </a:xfrm>
        </p:spPr>
        <p:txBody>
          <a:bodyPr vert="horz" lIns="91440" tIns="45720" rIns="91440" bIns="45720" rtlCol="0" anchor="t">
            <a:normAutofit/>
          </a:bodyPr>
          <a:lstStyle/>
          <a:p>
            <a:pPr marL="0" indent="0">
              <a:buNone/>
            </a:pPr>
            <a:r>
              <a:rPr lang="en-US" sz="1600" u="sng"/>
              <a:t>                                                 3. </a:t>
            </a:r>
            <a:r>
              <a:rPr lang="en-US" sz="1600" b="1" u="sng"/>
              <a:t>Processin</a:t>
            </a:r>
            <a:r>
              <a:rPr lang="en-US" sz="1600" b="1"/>
              <a:t>g</a:t>
            </a:r>
            <a:r>
              <a:rPr lang="en-US" sz="1600" b="1" u="sng"/>
              <a:t> Screen </a:t>
            </a:r>
            <a:endParaRPr lang="en-US" sz="1600" u="sng"/>
          </a:p>
          <a:p>
            <a:pPr marL="0" indent="0">
              <a:buNone/>
            </a:pPr>
            <a:r>
              <a:rPr lang="en-US" sz="1600" b="1"/>
              <a:t>Components</a:t>
            </a:r>
            <a:r>
              <a:rPr lang="en-US" sz="1600"/>
              <a:t>:</a:t>
            </a:r>
          </a:p>
          <a:p>
            <a:pPr marL="457200" lvl="1" indent="0">
              <a:buNone/>
            </a:pPr>
            <a:r>
              <a:rPr lang="en-US" sz="1600" b="1"/>
              <a:t>Loading Animation</a:t>
            </a:r>
            <a:r>
              <a:rPr lang="en-US" sz="1600"/>
              <a:t>: Indicates that the image is being processed.</a:t>
            </a:r>
          </a:p>
          <a:p>
            <a:pPr marL="457200" lvl="1" indent="0">
              <a:buNone/>
            </a:pPr>
            <a:r>
              <a:rPr lang="en-US" sz="1600" b="1"/>
              <a:t>Message Display</a:t>
            </a:r>
            <a:r>
              <a:rPr lang="en-US" sz="1600"/>
              <a:t>: "Analyzing your image, please wait..."</a:t>
            </a:r>
          </a:p>
          <a:p>
            <a:pPr marL="457200" lvl="1" indent="0">
              <a:buNone/>
            </a:pPr>
            <a:r>
              <a:rPr lang="en-US" sz="1600"/>
              <a:t>Processing Screen Wireframe</a:t>
            </a:r>
          </a:p>
          <a:p>
            <a:pPr marL="457200" lvl="1" indent="0">
              <a:buNone/>
            </a:pPr>
            <a:endParaRPr lang="en-US" sz="1600"/>
          </a:p>
          <a:p>
            <a:pPr marL="457200" lvl="1" indent="0">
              <a:buNone/>
            </a:pPr>
            <a:endParaRPr lang="en-US" sz="1600"/>
          </a:p>
          <a:p>
            <a:pPr marL="457200" lvl="1" indent="0">
              <a:buNone/>
            </a:pPr>
            <a:r>
              <a:rPr lang="en-US" sz="1600" u="sng"/>
              <a:t>4. </a:t>
            </a:r>
            <a:r>
              <a:rPr lang="en-US" sz="1600" b="1" u="sng"/>
              <a:t>Results Display Screen</a:t>
            </a:r>
            <a:endParaRPr lang="en-US" sz="1600" u="sng"/>
          </a:p>
          <a:p>
            <a:pPr marL="0" indent="0">
              <a:buNone/>
            </a:pPr>
            <a:r>
              <a:rPr lang="en-US" sz="1600" b="1"/>
              <a:t>Components</a:t>
            </a:r>
            <a:r>
              <a:rPr lang="en-US" sz="1600"/>
              <a:t>:</a:t>
            </a:r>
          </a:p>
          <a:p>
            <a:pPr marL="457200" lvl="1" indent="0">
              <a:buNone/>
            </a:pPr>
            <a:r>
              <a:rPr lang="en-US" sz="1600" b="1"/>
              <a:t>Detected Diseases Section</a:t>
            </a:r>
            <a:r>
              <a:rPr lang="en-US" sz="1600"/>
              <a:t>:</a:t>
            </a:r>
          </a:p>
          <a:p>
            <a:pPr marL="914400" lvl="2" indent="0">
              <a:buNone/>
            </a:pPr>
            <a:r>
              <a:rPr lang="en-US" sz="1600"/>
              <a:t>List of diseases detected with images </a:t>
            </a:r>
          </a:p>
          <a:p>
            <a:pPr marL="914400" lvl="2" indent="0">
              <a:buNone/>
            </a:pPr>
            <a:endParaRPr lang="en-US" sz="1600"/>
          </a:p>
          <a:p>
            <a:pPr marL="914400" lvl="2" indent="0">
              <a:buNone/>
            </a:pPr>
            <a:endParaRPr lang="en-US" sz="1600"/>
          </a:p>
          <a:p>
            <a:pPr marL="914400" lvl="2" indent="0">
              <a:buNone/>
            </a:pPr>
            <a:r>
              <a:rPr lang="en-US" sz="1600" b="1" u="sng"/>
              <a:t>5 Interaction Flow</a:t>
            </a:r>
          </a:p>
          <a:p>
            <a:pPr marL="0" indent="0">
              <a:buNone/>
            </a:pPr>
            <a:r>
              <a:rPr lang="en-US" sz="1600" b="1"/>
              <a:t>Uploads Image: </a:t>
            </a:r>
            <a:r>
              <a:rPr lang="en-US" sz="1600"/>
              <a:t>The user uploads an image of paddy leaves or takes a new photo.</a:t>
            </a:r>
          </a:p>
          <a:p>
            <a:pPr marL="0" indent="0">
              <a:buNone/>
            </a:pPr>
            <a:r>
              <a:rPr lang="en-US" sz="1600" b="1"/>
              <a:t>Processes Image : </a:t>
            </a:r>
            <a:r>
              <a:rPr lang="en-US" sz="1600"/>
              <a:t>After submission, the processing screen appears, indicating that the image is being                   analyzed.</a:t>
            </a:r>
          </a:p>
          <a:p>
            <a:pPr marL="0" indent="0">
              <a:buNone/>
            </a:pPr>
            <a:r>
              <a:rPr lang="en-US" sz="1600" b="1"/>
              <a:t>Receives Results: </a:t>
            </a:r>
            <a:r>
              <a:rPr lang="en-US" sz="1600"/>
              <a:t>Once processing is complete, the results display screen shows detected diseases and recommendations.</a:t>
            </a:r>
          </a:p>
          <a:p>
            <a:pPr marL="457200" lvl="1" indent="0">
              <a:buNone/>
            </a:pPr>
            <a:endParaRPr lang="en-US"/>
          </a:p>
        </p:txBody>
      </p:sp>
    </p:spTree>
    <p:extLst>
      <p:ext uri="{BB962C8B-B14F-4D97-AF65-F5344CB8AC3E}">
        <p14:creationId xmlns:p14="http://schemas.microsoft.com/office/powerpoint/2010/main" val="3827487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Working of the product</a:t>
            </a:r>
            <a:endParaRPr lang="en-IN"/>
          </a:p>
        </p:txBody>
      </p:sp>
      <p:sp>
        <p:nvSpPr>
          <p:cNvPr id="3" name="Content Placeholder 2"/>
          <p:cNvSpPr>
            <a:spLocks noGrp="1"/>
          </p:cNvSpPr>
          <p:nvPr>
            <p:ph idx="1"/>
          </p:nvPr>
        </p:nvSpPr>
        <p:spPr/>
        <p:txBody>
          <a:bodyPr vert="horz" lIns="91440" tIns="45720" rIns="91440" bIns="45720" rtlCol="0" anchor="t">
            <a:normAutofit/>
          </a:bodyPr>
          <a:lstStyle/>
          <a:p>
            <a:pPr marL="0" indent="0">
              <a:buNone/>
            </a:pPr>
            <a:r>
              <a:rPr lang="en-US" sz="1800" b="1"/>
              <a:t>1. User Accesses the Application</a:t>
            </a:r>
          </a:p>
          <a:p>
            <a:pPr marL="0" indent="0">
              <a:buNone/>
            </a:pPr>
            <a:r>
              <a:rPr lang="en-US" sz="1600"/>
              <a:t>The user opens the web application in their browser, which is served by the Flask backend.</a:t>
            </a:r>
          </a:p>
          <a:p>
            <a:pPr marL="0" indent="0">
              <a:buNone/>
            </a:pPr>
            <a:endParaRPr lang="en-US" sz="1600"/>
          </a:p>
          <a:p>
            <a:pPr marL="0" indent="0">
              <a:buNone/>
            </a:pPr>
            <a:r>
              <a:rPr lang="en-US" sz="1800" b="1"/>
              <a:t>2. Image Upload</a:t>
            </a:r>
          </a:p>
          <a:p>
            <a:pPr marL="0" indent="0">
              <a:buNone/>
            </a:pPr>
            <a:r>
              <a:rPr lang="en-US" sz="1600"/>
              <a:t>The user navigates to the Disease Detection section.</a:t>
            </a:r>
          </a:p>
          <a:p>
            <a:pPr marL="0" indent="0">
              <a:buNone/>
            </a:pPr>
            <a:r>
              <a:rPr lang="en-US" sz="1600"/>
              <a:t>They see an interface with an option to upload an image of paddy leaves.</a:t>
            </a:r>
          </a:p>
          <a:p>
            <a:pPr marL="0" indent="0">
              <a:buNone/>
            </a:pPr>
            <a:r>
              <a:rPr lang="en-US" sz="1600"/>
              <a:t>The user clicks on the Upload Image button and selects an image from their device.</a:t>
            </a:r>
          </a:p>
          <a:p>
            <a:pPr marL="0" indent="0">
              <a:buNone/>
            </a:pPr>
            <a:endParaRPr lang="en-US" sz="1600"/>
          </a:p>
          <a:p>
            <a:pPr marL="0" indent="0">
              <a:buNone/>
            </a:pPr>
            <a:r>
              <a:rPr lang="en-US" sz="1800" b="1"/>
              <a:t>3. Image Submission</a:t>
            </a:r>
          </a:p>
          <a:p>
            <a:pPr marL="0" indent="0">
              <a:buNone/>
            </a:pPr>
            <a:r>
              <a:rPr lang="en-US" sz="1600"/>
              <a:t>Upon selecting the image, the user clicks on the Submit(PREDICT) button.</a:t>
            </a:r>
          </a:p>
          <a:p>
            <a:pPr marL="0" indent="0">
              <a:buNone/>
            </a:pPr>
            <a:r>
              <a:rPr lang="en-US" sz="1600"/>
              <a:t>The application captures this action and sends a POST request to the Flask server with the uploaded image.</a:t>
            </a:r>
          </a:p>
          <a:p>
            <a:pPr marL="0" indent="0">
              <a:buNone/>
            </a:pPr>
            <a:endParaRPr lang="en-US" sz="1600"/>
          </a:p>
        </p:txBody>
      </p:sp>
      <p:sp>
        <p:nvSpPr>
          <p:cNvPr id="4" name="TextBox 3">
            <a:extLst>
              <a:ext uri="{FF2B5EF4-FFF2-40B4-BE49-F238E27FC236}">
                <a16:creationId xmlns:a16="http://schemas.microsoft.com/office/drawing/2014/main" id="{99981193-95A9-B57D-3D56-4B5DE4A5180D}"/>
              </a:ext>
            </a:extLst>
          </p:cNvPr>
          <p:cNvSpPr txBox="1"/>
          <p:nvPr/>
        </p:nvSpPr>
        <p:spPr>
          <a:xfrm>
            <a:off x="2005" y="200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Contribution : Keerthana CB.EN.U4CSE21349​</a:t>
            </a:r>
            <a:endParaRPr lang="en-US"/>
          </a:p>
        </p:txBody>
      </p:sp>
    </p:spTree>
    <p:extLst>
      <p:ext uri="{BB962C8B-B14F-4D97-AF65-F5344CB8AC3E}">
        <p14:creationId xmlns:p14="http://schemas.microsoft.com/office/powerpoint/2010/main" val="2311407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06D11D-A1FB-A25A-1E17-AA9B54BDB400}"/>
              </a:ext>
            </a:extLst>
          </p:cNvPr>
          <p:cNvSpPr>
            <a:spLocks noGrp="1"/>
          </p:cNvSpPr>
          <p:nvPr>
            <p:ph idx="1"/>
          </p:nvPr>
        </p:nvSpPr>
        <p:spPr>
          <a:xfrm>
            <a:off x="567489" y="101099"/>
            <a:ext cx="10515600" cy="5805153"/>
          </a:xfrm>
        </p:spPr>
        <p:txBody>
          <a:bodyPr vert="horz" lIns="91440" tIns="45720" rIns="91440" bIns="45720" rtlCol="0" anchor="t">
            <a:noAutofit/>
          </a:bodyPr>
          <a:lstStyle/>
          <a:p>
            <a:pPr marL="0" indent="0">
              <a:buNone/>
            </a:pPr>
            <a:r>
              <a:rPr lang="en-US" sz="1800" b="1"/>
              <a:t>4. Image Processing</a:t>
            </a:r>
          </a:p>
          <a:p>
            <a:pPr marL="0" indent="0">
              <a:buNone/>
            </a:pPr>
            <a:r>
              <a:rPr lang="en-US" sz="1600"/>
              <a:t>The Flask backend receives the image and passes it to the Image Processing Module.</a:t>
            </a:r>
          </a:p>
          <a:p>
            <a:pPr marL="0" indent="0">
              <a:buNone/>
            </a:pPr>
            <a:r>
              <a:rPr lang="en-US" sz="1600"/>
              <a:t>This module preprocesses the image (e.g., resizing, normalization) to prepare it for analysis.</a:t>
            </a:r>
          </a:p>
          <a:p>
            <a:pPr marL="0" indent="0">
              <a:buNone/>
            </a:pPr>
            <a:endParaRPr lang="en-US" sz="1600"/>
          </a:p>
          <a:p>
            <a:pPr marL="0" indent="0">
              <a:buNone/>
            </a:pPr>
            <a:r>
              <a:rPr lang="en-US" sz="1800" b="1"/>
              <a:t>5. Disease Prediction</a:t>
            </a:r>
          </a:p>
          <a:p>
            <a:pPr marL="0" indent="0">
              <a:buNone/>
            </a:pPr>
            <a:r>
              <a:rPr lang="en-US" sz="1600"/>
              <a:t>The preprocessed image is then forwarded to the Disease Detection Module.</a:t>
            </a:r>
          </a:p>
          <a:p>
            <a:pPr marL="0" indent="0">
              <a:buNone/>
            </a:pPr>
            <a:r>
              <a:rPr lang="en-US" sz="1600"/>
              <a:t>Here, machine learning or deep learning models (e.g., TensorFlow/</a:t>
            </a:r>
            <a:r>
              <a:rPr lang="en-US" sz="1600" err="1"/>
              <a:t>Keras</a:t>
            </a:r>
            <a:r>
              <a:rPr lang="en-US" sz="1600"/>
              <a:t>) analyze the image to classify any diseases present.</a:t>
            </a:r>
          </a:p>
          <a:p>
            <a:pPr marL="0" indent="0">
              <a:buNone/>
            </a:pPr>
            <a:r>
              <a:rPr lang="en-US" sz="1600"/>
              <a:t>The model outputs predictions along with confidence scores for each detected disease.</a:t>
            </a:r>
          </a:p>
          <a:p>
            <a:pPr marL="0" indent="0">
              <a:buNone/>
            </a:pPr>
            <a:endParaRPr lang="en-US" sz="1600"/>
          </a:p>
          <a:p>
            <a:pPr marL="0" indent="0">
              <a:buNone/>
            </a:pPr>
            <a:r>
              <a:rPr lang="en-US" sz="1800" b="1"/>
              <a:t>6. Results Display</a:t>
            </a:r>
          </a:p>
          <a:p>
            <a:pPr marL="0" indent="0">
              <a:buNone/>
            </a:pPr>
            <a:r>
              <a:rPr lang="en-US" sz="1600"/>
              <a:t>The Flask backend formats the prediction results into a JSON response.</a:t>
            </a:r>
          </a:p>
          <a:p>
            <a:pPr marL="0" indent="0">
              <a:buNone/>
            </a:pPr>
            <a:r>
              <a:rPr lang="en-US" sz="1600"/>
              <a:t>Response : Detected diseases</a:t>
            </a:r>
          </a:p>
          <a:p>
            <a:pPr marL="0" indent="0">
              <a:buNone/>
            </a:pPr>
            <a:r>
              <a:rPr lang="en-US" sz="1600"/>
              <a:t>The application sends this response back to the user interface.</a:t>
            </a:r>
            <a:endParaRPr lang="en-US"/>
          </a:p>
          <a:p>
            <a:pPr marL="0" indent="0">
              <a:buNone/>
            </a:pPr>
            <a:endParaRPr lang="en-US" sz="1600"/>
          </a:p>
        </p:txBody>
      </p:sp>
    </p:spTree>
    <p:extLst>
      <p:ext uri="{BB962C8B-B14F-4D97-AF65-F5344CB8AC3E}">
        <p14:creationId xmlns:p14="http://schemas.microsoft.com/office/powerpoint/2010/main" val="4194045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31A-28AB-DCF1-9F25-58808FC916A9}"/>
              </a:ext>
            </a:extLst>
          </p:cNvPr>
          <p:cNvSpPr>
            <a:spLocks noGrp="1"/>
          </p:cNvSpPr>
          <p:nvPr>
            <p:ph type="title"/>
          </p:nvPr>
        </p:nvSpPr>
        <p:spPr>
          <a:xfrm>
            <a:off x="595661" y="182564"/>
            <a:ext cx="10515600" cy="456628"/>
          </a:xfrm>
        </p:spPr>
        <p:txBody>
          <a:bodyPr>
            <a:noAutofit/>
          </a:bodyPr>
          <a:lstStyle/>
          <a:p>
            <a:r>
              <a:rPr lang="en-IN" sz="3200" b="1" i="1">
                <a:solidFill>
                  <a:srgbClr val="C00000"/>
                </a:solidFill>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F28071CB-6A6B-63B9-9B7E-59DAC86A4632}"/>
              </a:ext>
            </a:extLst>
          </p:cNvPr>
          <p:cNvSpPr>
            <a:spLocks noGrp="1"/>
          </p:cNvSpPr>
          <p:nvPr>
            <p:ph idx="1"/>
          </p:nvPr>
        </p:nvSpPr>
        <p:spPr>
          <a:xfrm>
            <a:off x="544285" y="799838"/>
            <a:ext cx="10881275" cy="5296162"/>
          </a:xfrm>
        </p:spPr>
        <p:txBody>
          <a:bodyPr>
            <a:noAutofit/>
          </a:bodyPr>
          <a:lstStyle/>
          <a:p>
            <a:pPr algn="just">
              <a:lnSpc>
                <a:spcPct val="150000"/>
              </a:lnSpc>
              <a:buFont typeface="Wingdings" panose="05000000000000000000" pitchFamily="2" charset="2"/>
              <a:buChar char="ü"/>
            </a:pPr>
            <a:r>
              <a:rPr lang="en-US" sz="1800" b="1">
                <a:solidFill>
                  <a:srgbClr val="38507C"/>
                </a:solidFill>
                <a:latin typeface="Times New Roman" panose="02020603050405020304" pitchFamily="18" charset="0"/>
                <a:cs typeface="Times New Roman" panose="02020603050405020304" pitchFamily="18" charset="0"/>
              </a:rPr>
              <a:t>Overall Architecture Diagram</a:t>
            </a:r>
          </a:p>
          <a:p>
            <a:pPr algn="just">
              <a:lnSpc>
                <a:spcPct val="150000"/>
              </a:lnSpc>
              <a:buFont typeface="Wingdings" panose="05000000000000000000" pitchFamily="2" charset="2"/>
              <a:buChar char="ü"/>
            </a:pPr>
            <a:r>
              <a:rPr lang="en-US" sz="1800" b="1">
                <a:solidFill>
                  <a:srgbClr val="38507C"/>
                </a:solidFill>
                <a:latin typeface="Times New Roman" panose="02020603050405020304" pitchFamily="18" charset="0"/>
                <a:cs typeface="Times New Roman" panose="02020603050405020304" pitchFamily="18" charset="0"/>
              </a:rPr>
              <a:t>Existing Product features</a:t>
            </a:r>
            <a:endParaRPr lang="en-IN" sz="1800" b="1">
              <a:solidFill>
                <a:srgbClr val="38507C"/>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Module Diagram</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Explanation of Modules</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Technology Stack</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UI wireframe designs --- For each module</a:t>
            </a:r>
          </a:p>
          <a:p>
            <a:pPr algn="just">
              <a:lnSpc>
                <a:spcPct val="150000"/>
              </a:lnSpc>
              <a:buFont typeface="Wingdings" panose="05000000000000000000" pitchFamily="2" charset="2"/>
              <a:buChar char="ü"/>
            </a:pPr>
            <a:r>
              <a:rPr lang="en-IN" sz="1800" b="1">
                <a:solidFill>
                  <a:srgbClr val="38507C"/>
                </a:solidFill>
                <a:latin typeface="Times New Roman" panose="02020603050405020304" pitchFamily="18" charset="0"/>
                <a:cs typeface="Times New Roman" panose="02020603050405020304" pitchFamily="18" charset="0"/>
              </a:rPr>
              <a:t>Working of the product</a:t>
            </a:r>
          </a:p>
        </p:txBody>
      </p:sp>
      <p:sp>
        <p:nvSpPr>
          <p:cNvPr id="4" name="TextBox 3">
            <a:extLst>
              <a:ext uri="{FF2B5EF4-FFF2-40B4-BE49-F238E27FC236}">
                <a16:creationId xmlns:a16="http://schemas.microsoft.com/office/drawing/2014/main" id="{933C08A2-094B-3D74-3113-A094A5F1CE5B}"/>
              </a:ext>
            </a:extLst>
          </p:cNvPr>
          <p:cNvSpPr txBox="1"/>
          <p:nvPr/>
        </p:nvSpPr>
        <p:spPr>
          <a:xfrm>
            <a:off x="8982807" y="175845"/>
            <a:ext cx="2945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CSE21365</a:t>
            </a:r>
            <a:endParaRPr lang="en-US" dirty="0"/>
          </a:p>
        </p:txBody>
      </p:sp>
    </p:spTree>
    <p:extLst>
      <p:ext uri="{BB962C8B-B14F-4D97-AF65-F5344CB8AC3E}">
        <p14:creationId xmlns:p14="http://schemas.microsoft.com/office/powerpoint/2010/main" val="441288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D8CE8-55CD-DCDA-149F-E780C52E34B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defTabSz="914400"/>
            <a:r>
              <a:rPr lang="en-US" sz="3200" kern="1200">
                <a:solidFill>
                  <a:schemeClr val="bg1"/>
                </a:solidFill>
                <a:latin typeface="+mj-lt"/>
                <a:ea typeface="+mj-ea"/>
                <a:cs typeface="+mj-cs"/>
              </a:rPr>
              <a:t>Inception Architecture Diagram</a:t>
            </a:r>
          </a:p>
        </p:txBody>
      </p:sp>
      <p:pic>
        <p:nvPicPr>
          <p:cNvPr id="4" name="Content Placeholder 3" descr="A diagram of a block diagram&#10;&#10;Description automatically generated">
            <a:extLst>
              <a:ext uri="{FF2B5EF4-FFF2-40B4-BE49-F238E27FC236}">
                <a16:creationId xmlns:a16="http://schemas.microsoft.com/office/drawing/2014/main" id="{BA57679F-DA40-A3DC-17C3-034033B7C3A0}"/>
              </a:ext>
            </a:extLst>
          </p:cNvPr>
          <p:cNvPicPr>
            <a:picLocks noGrp="1" noChangeAspect="1"/>
          </p:cNvPicPr>
          <p:nvPr>
            <p:ph idx="1"/>
          </p:nvPr>
        </p:nvPicPr>
        <p:blipFill>
          <a:blip r:embed="rId2"/>
          <a:stretch>
            <a:fillRect/>
          </a:stretch>
        </p:blipFill>
        <p:spPr>
          <a:xfrm>
            <a:off x="643467" y="1950307"/>
            <a:ext cx="10905066" cy="3844038"/>
          </a:xfrm>
          <a:prstGeom prst="rect">
            <a:avLst/>
          </a:prstGeom>
        </p:spPr>
      </p:pic>
      <p:sp>
        <p:nvSpPr>
          <p:cNvPr id="3" name="TextBox 2">
            <a:extLst>
              <a:ext uri="{FF2B5EF4-FFF2-40B4-BE49-F238E27FC236}">
                <a16:creationId xmlns:a16="http://schemas.microsoft.com/office/drawing/2014/main" id="{26950E40-9735-D714-AEC9-35AD8E3AAD05}"/>
              </a:ext>
            </a:extLst>
          </p:cNvPr>
          <p:cNvSpPr txBox="1"/>
          <p:nvPr/>
        </p:nvSpPr>
        <p:spPr>
          <a:xfrm>
            <a:off x="9568961" y="146538"/>
            <a:ext cx="19489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CSE21365</a:t>
            </a:r>
            <a:endParaRPr lang="en-US" dirty="0"/>
          </a:p>
        </p:txBody>
      </p:sp>
    </p:spTree>
    <p:extLst>
      <p:ext uri="{BB962C8B-B14F-4D97-AF65-F5344CB8AC3E}">
        <p14:creationId xmlns:p14="http://schemas.microsoft.com/office/powerpoint/2010/main" val="58541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4F0DDB3-6BBB-1A22-3406-B6D20258346B}"/>
              </a:ext>
            </a:extLst>
          </p:cNvPr>
          <p:cNvSpPr txBox="1"/>
          <p:nvPr/>
        </p:nvSpPr>
        <p:spPr>
          <a:xfrm>
            <a:off x="224590" y="200344"/>
            <a:ext cx="7331242" cy="769441"/>
          </a:xfrm>
          <a:prstGeom prst="rect">
            <a:avLst/>
          </a:prstGeom>
          <a:noFill/>
        </p:spPr>
        <p:txBody>
          <a:bodyPr wrap="square">
            <a:spAutoFit/>
          </a:bodyPr>
          <a:lstStyle/>
          <a:p>
            <a:r>
              <a:rPr lang="en-US" sz="4400" b="1" dirty="0">
                <a:latin typeface="Bahnschrift Condensed" panose="020B0502040204020203" pitchFamily="34" charset="0"/>
              </a:rPr>
              <a:t>Existing Product Features</a:t>
            </a:r>
            <a:endParaRPr lang="en-IN" sz="4400" dirty="0"/>
          </a:p>
        </p:txBody>
      </p:sp>
      <p:sp>
        <p:nvSpPr>
          <p:cNvPr id="12" name="Rectangle 3">
            <a:extLst>
              <a:ext uri="{FF2B5EF4-FFF2-40B4-BE49-F238E27FC236}">
                <a16:creationId xmlns:a16="http://schemas.microsoft.com/office/drawing/2014/main" id="{8D9F404B-127C-1877-723D-C8E45AAD483D}"/>
              </a:ext>
            </a:extLst>
          </p:cNvPr>
          <p:cNvSpPr>
            <a:spLocks noChangeArrowheads="1"/>
          </p:cNvSpPr>
          <p:nvPr/>
        </p:nvSpPr>
        <p:spPr bwMode="auto">
          <a:xfrm>
            <a:off x="240633" y="1011088"/>
            <a:ext cx="1086050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Image Upload Module:</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a:t>
            </a:r>
            <a:r>
              <a:rPr kumimoji="0" lang="en-US" altLang="en-US" sz="1800" b="0" i="0" u="none" strike="noStrike" cap="none" normalizeH="0" baseline="0" dirty="0">
                <a:ln>
                  <a:noFill/>
                </a:ln>
                <a:solidFill>
                  <a:schemeClr val="tx1"/>
                </a:solidFill>
                <a:effectLst/>
                <a:latin typeface="Arial" panose="020B0604020202020204" pitchFamily="34" charset="0"/>
              </a:rPr>
              <a:t> Allows users to upload an image for classification.</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Implementation: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The </a:t>
            </a:r>
            <a:r>
              <a:rPr kumimoji="0" lang="en-US" altLang="en-US" b="1" i="0" u="none" strike="noStrike" cap="none" normalizeH="0" baseline="0" dirty="0" err="1">
                <a:ln>
                  <a:noFill/>
                </a:ln>
                <a:solidFill>
                  <a:schemeClr val="tx1"/>
                </a:solidFill>
                <a:effectLst/>
                <a:latin typeface="Arial Unicode MS"/>
              </a:rPr>
              <a:t>st.file_uploader</a:t>
            </a:r>
            <a:r>
              <a:rPr kumimoji="0" lang="en-US" altLang="en-US" b="1"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function is used to enable file uploads. Once the image is uploaded, it is displayed on the interface using </a:t>
            </a:r>
            <a:r>
              <a:rPr kumimoji="0" lang="en-US" altLang="en-US" b="1" i="0" u="none" strike="noStrike" cap="none" normalizeH="0" baseline="0" dirty="0" err="1">
                <a:ln>
                  <a:noFill/>
                </a:ln>
                <a:solidFill>
                  <a:schemeClr val="tx1"/>
                </a:solidFill>
                <a:effectLst/>
                <a:latin typeface="Arial Unicode MS"/>
              </a:rPr>
              <a:t>st.image</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61914D03-1182-3F2D-9C75-B7E58A3BC5FC}"/>
              </a:ext>
            </a:extLst>
          </p:cNvPr>
          <p:cNvSpPr>
            <a:spLocks noChangeArrowheads="1"/>
          </p:cNvSpPr>
          <p:nvPr/>
        </p:nvSpPr>
        <p:spPr bwMode="auto">
          <a:xfrm>
            <a:off x="240632" y="3129883"/>
            <a:ext cx="10860507"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Model Loading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a:t>
            </a:r>
            <a:r>
              <a:rPr kumimoji="0" lang="en-US" altLang="en-US" sz="1800" b="0" i="0" u="none" strike="noStrike" cap="none" normalizeH="0" baseline="0" dirty="0">
                <a:ln>
                  <a:noFill/>
                </a:ln>
                <a:solidFill>
                  <a:schemeClr val="tx1"/>
                </a:solidFill>
                <a:effectLst/>
                <a:latin typeface="Arial" panose="020B0604020202020204" pitchFamily="34" charset="0"/>
              </a:rPr>
              <a:t> Loads the pre-trained </a:t>
            </a:r>
            <a:r>
              <a:rPr kumimoji="0" lang="en-US" altLang="en-US" sz="1800" b="1" i="0" u="none" strike="noStrike" cap="none" normalizeH="0" baseline="0" dirty="0" err="1">
                <a:ln>
                  <a:noFill/>
                </a:ln>
                <a:solidFill>
                  <a:schemeClr val="tx1"/>
                </a:solidFill>
                <a:effectLst/>
                <a:latin typeface="Arial" panose="020B0604020202020204" pitchFamily="34" charset="0"/>
              </a:rPr>
              <a:t>Xception</a:t>
            </a:r>
            <a:r>
              <a:rPr kumimoji="0" lang="en-US" altLang="en-US" sz="1800" b="1" i="0" u="none" strike="noStrike" cap="none" normalizeH="0" baseline="0" dirty="0">
                <a:ln>
                  <a:noFill/>
                </a:ln>
                <a:solidFill>
                  <a:schemeClr val="tx1"/>
                </a:solidFill>
                <a:effectLst/>
                <a:latin typeface="Arial" panose="020B0604020202020204" pitchFamily="34" charset="0"/>
              </a:rPr>
              <a:t> model </a:t>
            </a:r>
            <a:r>
              <a:rPr kumimoji="0" lang="en-US" altLang="en-US" sz="1800" b="0" i="0" u="none" strike="noStrike" cap="none" normalizeH="0" baseline="0" dirty="0">
                <a:ln>
                  <a:noFill/>
                </a:ln>
                <a:solidFill>
                  <a:schemeClr val="tx1"/>
                </a:solidFill>
                <a:effectLst/>
                <a:latin typeface="Arial" panose="020B0604020202020204" pitchFamily="34" charset="0"/>
              </a:rPr>
              <a:t>for image classification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Implementation: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The model is loaded using the </a:t>
            </a:r>
            <a:r>
              <a:rPr kumimoji="0" lang="en-US" altLang="en-US" b="1" i="0" u="none" strike="noStrike" cap="none" normalizeH="0" baseline="0" dirty="0" err="1">
                <a:ln>
                  <a:noFill/>
                </a:ln>
                <a:solidFill>
                  <a:schemeClr val="tx1"/>
                </a:solidFill>
                <a:effectLst/>
                <a:latin typeface="Arial Unicode MS"/>
              </a:rPr>
              <a:t>load_model</a:t>
            </a:r>
            <a:r>
              <a:rPr kumimoji="0" lang="en-US" altLang="en-US" b="1"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function from TensorFlow, which retrieves the model saved in a </a:t>
            </a:r>
            <a:r>
              <a:rPr kumimoji="0" lang="en-US" altLang="en-US" b="1" i="0" u="none" strike="noStrike" cap="none" normalizeH="0" baseline="0" dirty="0">
                <a:ln>
                  <a:noFill/>
                </a:ln>
                <a:solidFill>
                  <a:schemeClr val="tx1"/>
                </a:solidFill>
                <a:effectLst/>
                <a:latin typeface="Arial Unicode MS"/>
              </a:rPr>
              <a:t>.h5</a:t>
            </a:r>
            <a:r>
              <a:rPr kumimoji="0" lang="en-US" altLang="en-US" b="1"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format. It ensures efficient reuse of the model through </a:t>
            </a:r>
            <a:r>
              <a:rPr kumimoji="0" lang="en-US" altLang="en-US" b="1" i="0" u="none" strike="noStrike" cap="none" normalizeH="0" baseline="0" dirty="0" err="1">
                <a:ln>
                  <a:noFill/>
                </a:ln>
                <a:solidFill>
                  <a:schemeClr val="tx1"/>
                </a:solidFill>
                <a:effectLst/>
                <a:latin typeface="Arial Unicode MS"/>
              </a:rPr>
              <a:t>st.cache</a:t>
            </a:r>
            <a:r>
              <a:rPr kumimoji="0" lang="en-US" altLang="en-US" b="1" i="0" u="none" strike="noStrike" cap="none" normalizeH="0" baseline="0" dirty="0">
                <a:ln>
                  <a:noFill/>
                </a:ln>
                <a:solidFill>
                  <a:schemeClr val="tx1"/>
                </a:solidFill>
                <a:effectLst/>
              </a:rPr>
              <a:t> </a:t>
            </a:r>
            <a:r>
              <a:rPr kumimoji="0" lang="en-US" altLang="en-US" b="0" i="0" u="none" strike="noStrike" cap="none" normalizeH="0" baseline="0" dirty="0">
                <a:ln>
                  <a:noFill/>
                </a:ln>
                <a:solidFill>
                  <a:schemeClr val="tx1"/>
                </a:solidFill>
                <a:effectLst/>
              </a:rPr>
              <a:t>to avoid reloading on every interaction.</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2792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4942-B300-7BA0-5D60-D8FFF9D105D8}"/>
              </a:ext>
            </a:extLst>
          </p:cNvPr>
          <p:cNvSpPr>
            <a:spLocks noGrp="1"/>
          </p:cNvSpPr>
          <p:nvPr>
            <p:ph type="title"/>
          </p:nvPr>
        </p:nvSpPr>
        <p:spPr/>
        <p:txBody>
          <a:bodyPr/>
          <a:lstStyle/>
          <a:p>
            <a:r>
              <a:rPr lang="en-US" dirty="0"/>
              <a:t>Existing product features</a:t>
            </a:r>
          </a:p>
        </p:txBody>
      </p:sp>
      <p:sp>
        <p:nvSpPr>
          <p:cNvPr id="3" name="Content Placeholder 2">
            <a:extLst>
              <a:ext uri="{FF2B5EF4-FFF2-40B4-BE49-F238E27FC236}">
                <a16:creationId xmlns:a16="http://schemas.microsoft.com/office/drawing/2014/main" id="{E479F628-5D16-F7D0-549D-4D6707AF3627}"/>
              </a:ext>
            </a:extLst>
          </p:cNvPr>
          <p:cNvSpPr>
            <a:spLocks noGrp="1"/>
          </p:cNvSpPr>
          <p:nvPr>
            <p:ph idx="1"/>
          </p:nvPr>
        </p:nvSpPr>
        <p:spPr>
          <a:xfrm>
            <a:off x="838200" y="1710607"/>
            <a:ext cx="11105071" cy="4768280"/>
          </a:xfrm>
        </p:spPr>
        <p:txBody>
          <a:bodyPr vert="horz" lIns="91440" tIns="45720" rIns="91440" bIns="45720" rtlCol="0" anchor="t">
            <a:noAutofit/>
          </a:bodyPr>
          <a:lstStyle/>
          <a:p>
            <a:pPr marL="227965" indent="-227965"/>
            <a:r>
              <a:rPr lang="en-US" sz="1400" b="1" dirty="0">
                <a:latin typeface="Times New Roman"/>
                <a:cs typeface="Times New Roman"/>
              </a:rPr>
              <a:t>Image Upload Module</a:t>
            </a:r>
            <a:r>
              <a:rPr lang="en-US" sz="1400" dirty="0">
                <a:latin typeface="Times New Roman"/>
                <a:cs typeface="Times New Roman"/>
              </a:rPr>
              <a:t>:</a:t>
            </a:r>
          </a:p>
          <a:p>
            <a:pPr marL="227965" indent="-227965"/>
            <a:r>
              <a:rPr lang="en-US" sz="1400" b="1" dirty="0">
                <a:latin typeface="Times New Roman"/>
                <a:cs typeface="Times New Roman"/>
              </a:rPr>
              <a:t>Feature</a:t>
            </a:r>
            <a:r>
              <a:rPr lang="en-US" sz="1400" dirty="0">
                <a:latin typeface="Times New Roman"/>
                <a:cs typeface="Times New Roman"/>
              </a:rPr>
              <a:t>: Users can upload paddy leaf images using a simple form with file input support for image types (e.g., JPG, PNG). The module also handles basic validation to ensure the correct file format is uploaded.</a:t>
            </a:r>
          </a:p>
          <a:p>
            <a:pPr marL="227965" indent="-227965"/>
            <a:r>
              <a:rPr lang="en-US" sz="1400" b="1" dirty="0">
                <a:latin typeface="Times New Roman"/>
                <a:cs typeface="Times New Roman"/>
              </a:rPr>
              <a:t>Implementation</a:t>
            </a:r>
            <a:r>
              <a:rPr lang="en-US" sz="1400" dirty="0">
                <a:latin typeface="Times New Roman"/>
                <a:cs typeface="Times New Roman"/>
              </a:rPr>
              <a:t>: The module uses HTML’s &lt;input type="file"&gt; element and is styled for user-friendly interaction. It includes JavaScript to handle the file selection.</a:t>
            </a:r>
          </a:p>
          <a:p>
            <a:pPr marL="227965" indent="-227965"/>
            <a:r>
              <a:rPr lang="en-US" sz="1400" b="1" dirty="0">
                <a:latin typeface="Times New Roman"/>
                <a:cs typeface="Times New Roman"/>
              </a:rPr>
              <a:t>Image Preview Module</a:t>
            </a:r>
            <a:r>
              <a:rPr lang="en-US" sz="1400" dirty="0">
                <a:latin typeface="Times New Roman"/>
                <a:cs typeface="Times New Roman"/>
              </a:rPr>
              <a:t>:</a:t>
            </a:r>
          </a:p>
          <a:p>
            <a:pPr marL="227965" indent="-227965"/>
            <a:r>
              <a:rPr lang="en-US" sz="1400" b="1" dirty="0">
                <a:latin typeface="Times New Roman"/>
                <a:cs typeface="Times New Roman"/>
              </a:rPr>
              <a:t>Feature</a:t>
            </a:r>
            <a:r>
              <a:rPr lang="en-US" sz="1400" dirty="0">
                <a:latin typeface="Times New Roman"/>
                <a:cs typeface="Times New Roman"/>
              </a:rPr>
              <a:t>: After uploading, the selected image is immediately previewed on the screen, allowing users to verify the image before submission.</a:t>
            </a:r>
          </a:p>
          <a:p>
            <a:pPr marL="227965" indent="-227965"/>
            <a:r>
              <a:rPr lang="en-US" sz="1400" b="1" dirty="0">
                <a:latin typeface="Times New Roman"/>
                <a:cs typeface="Times New Roman"/>
              </a:rPr>
              <a:t>Implementation</a:t>
            </a:r>
            <a:r>
              <a:rPr lang="en-US" sz="1400" dirty="0">
                <a:latin typeface="Times New Roman"/>
                <a:cs typeface="Times New Roman"/>
              </a:rPr>
              <a:t>: A </a:t>
            </a:r>
            <a:r>
              <a:rPr lang="en-US" sz="1400" err="1">
                <a:latin typeface="Times New Roman"/>
                <a:cs typeface="Times New Roman"/>
              </a:rPr>
              <a:t>FileReader</a:t>
            </a:r>
            <a:r>
              <a:rPr lang="en-US" sz="1400" dirty="0">
                <a:latin typeface="Times New Roman"/>
                <a:cs typeface="Times New Roman"/>
              </a:rPr>
              <a:t> object is used in JavaScript to render the image for preview in an &lt;</a:t>
            </a:r>
            <a:r>
              <a:rPr lang="en-US" sz="1400" err="1">
                <a:latin typeface="Times New Roman"/>
                <a:cs typeface="Times New Roman"/>
              </a:rPr>
              <a:t>img</a:t>
            </a:r>
            <a:r>
              <a:rPr lang="en-US" sz="1400" dirty="0">
                <a:latin typeface="Times New Roman"/>
                <a:cs typeface="Times New Roman"/>
              </a:rPr>
              <a:t>&gt; element, displaying the image directly within the interface without submitting the form.</a:t>
            </a:r>
          </a:p>
          <a:p>
            <a:pPr marL="227965" indent="-227965"/>
            <a:r>
              <a:rPr lang="en-US" sz="1400" b="1" dirty="0">
                <a:latin typeface="Times New Roman"/>
                <a:cs typeface="Times New Roman"/>
              </a:rPr>
              <a:t>Disease Detection Module</a:t>
            </a:r>
            <a:r>
              <a:rPr lang="en-US" sz="1400" dirty="0">
                <a:latin typeface="Times New Roman"/>
                <a:cs typeface="Times New Roman"/>
              </a:rPr>
              <a:t>:</a:t>
            </a:r>
          </a:p>
          <a:p>
            <a:pPr marL="227965" indent="-227965"/>
            <a:r>
              <a:rPr lang="en-US" sz="1400" b="1" dirty="0">
                <a:latin typeface="Times New Roman"/>
                <a:cs typeface="Times New Roman"/>
              </a:rPr>
              <a:t>Feature</a:t>
            </a:r>
            <a:r>
              <a:rPr lang="en-US" sz="1400" dirty="0">
                <a:latin typeface="Times New Roman"/>
                <a:cs typeface="Times New Roman"/>
              </a:rPr>
              <a:t>: Once the image is uploaded, the system simulates disease detection by randomly selecting a predefined disease (such as Bacterial Leaf Blight, Brown Spot, etc.) and displays an accuracy score for the result.</a:t>
            </a:r>
          </a:p>
          <a:p>
            <a:pPr marL="227965" indent="-227965"/>
            <a:r>
              <a:rPr lang="en-US" sz="1400" b="1" dirty="0">
                <a:latin typeface="Times New Roman"/>
                <a:cs typeface="Times New Roman"/>
              </a:rPr>
              <a:t>Implementation</a:t>
            </a:r>
            <a:r>
              <a:rPr lang="en-US" sz="1400" dirty="0">
                <a:latin typeface="Times New Roman"/>
                <a:cs typeface="Times New Roman"/>
              </a:rPr>
              <a:t>: The detection is simulated using an array of possible diseases in JavaScript. Upon submission, the system randomly selects a disease and corresponding accuracy score to display to the user.</a:t>
            </a:r>
          </a:p>
          <a:p>
            <a:pPr marL="227965" indent="-227965"/>
            <a:endParaRPr lang="en-US" sz="1400" dirty="0">
              <a:latin typeface="Times New Roman"/>
              <a:cs typeface="Times New Roman"/>
            </a:endParaRPr>
          </a:p>
          <a:p>
            <a:pPr marL="227965" indent="-227965"/>
            <a:endParaRPr lang="en-US" sz="1400" dirty="0">
              <a:latin typeface="Times New Roman"/>
              <a:cs typeface="Times New Roman"/>
            </a:endParaRPr>
          </a:p>
        </p:txBody>
      </p:sp>
      <p:sp>
        <p:nvSpPr>
          <p:cNvPr id="4" name="TextBox 3">
            <a:extLst>
              <a:ext uri="{FF2B5EF4-FFF2-40B4-BE49-F238E27FC236}">
                <a16:creationId xmlns:a16="http://schemas.microsoft.com/office/drawing/2014/main" id="{42E3BADD-7718-3574-1808-C434B5211A02}"/>
              </a:ext>
            </a:extLst>
          </p:cNvPr>
          <p:cNvSpPr txBox="1"/>
          <p:nvPr/>
        </p:nvSpPr>
        <p:spPr>
          <a:xfrm>
            <a:off x="9847384" y="337038"/>
            <a:ext cx="1670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CSE21365</a:t>
            </a:r>
            <a:endParaRPr lang="en-US" dirty="0"/>
          </a:p>
        </p:txBody>
      </p:sp>
    </p:spTree>
    <p:extLst>
      <p:ext uri="{BB962C8B-B14F-4D97-AF65-F5344CB8AC3E}">
        <p14:creationId xmlns:p14="http://schemas.microsoft.com/office/powerpoint/2010/main" val="172079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703135-E66C-232B-8159-BD0DBFDE2C47}"/>
              </a:ext>
            </a:extLst>
          </p:cNvPr>
          <p:cNvSpPr>
            <a:spLocks noGrp="1"/>
          </p:cNvSpPr>
          <p:nvPr>
            <p:ph idx="1"/>
          </p:nvPr>
        </p:nvSpPr>
        <p:spPr>
          <a:xfrm>
            <a:off x="838200" y="459776"/>
            <a:ext cx="10515600" cy="5717187"/>
          </a:xfrm>
        </p:spPr>
        <p:txBody>
          <a:bodyPr vert="horz" lIns="91440" tIns="45720" rIns="91440" bIns="45720" rtlCol="0" anchor="t">
            <a:normAutofit/>
          </a:bodyPr>
          <a:lstStyle/>
          <a:p>
            <a:pPr marL="227965" indent="-227965"/>
            <a:r>
              <a:rPr lang="en-US" sz="1600" b="1" dirty="0">
                <a:latin typeface="Times New Roman"/>
                <a:cs typeface="Times New Roman"/>
              </a:rPr>
              <a:t>Result Display Module</a:t>
            </a:r>
            <a:r>
              <a:rPr lang="en-US" sz="1600" dirty="0">
                <a:latin typeface="Times New Roman"/>
                <a:cs typeface="Times New Roman"/>
              </a:rPr>
              <a:t>:</a:t>
            </a:r>
          </a:p>
          <a:p>
            <a:pPr marL="227965" indent="-227965"/>
            <a:r>
              <a:rPr lang="en-US" sz="1600" b="1" dirty="0">
                <a:latin typeface="Times New Roman"/>
                <a:cs typeface="Times New Roman"/>
              </a:rPr>
              <a:t>Feature</a:t>
            </a:r>
            <a:r>
              <a:rPr lang="en-US" sz="1600" dirty="0">
                <a:latin typeface="Times New Roman"/>
                <a:cs typeface="Times New Roman"/>
              </a:rPr>
              <a:t>: The detection result, including the disease name and accuracy score, is presented in a clearly visible section on the page after the detection process is complete.</a:t>
            </a:r>
          </a:p>
          <a:p>
            <a:pPr marL="227965" indent="-227965"/>
            <a:r>
              <a:rPr lang="en-US" sz="1600" b="1" dirty="0">
                <a:latin typeface="Times New Roman"/>
                <a:cs typeface="Times New Roman"/>
              </a:rPr>
              <a:t>Implementation</a:t>
            </a:r>
            <a:r>
              <a:rPr lang="en-US" sz="1600" dirty="0">
                <a:latin typeface="Times New Roman"/>
                <a:cs typeface="Times New Roman"/>
              </a:rPr>
              <a:t>: The result is dynamically inserted into HTML elements using JavaScript and is displayed once the detection simulation completes. The result container is hidden by default and is only shown after submission.</a:t>
            </a:r>
          </a:p>
          <a:p>
            <a:pPr marL="227965" indent="-227965"/>
            <a:r>
              <a:rPr lang="en-US" sz="1600" b="1" dirty="0">
                <a:latin typeface="Times New Roman"/>
                <a:cs typeface="Times New Roman"/>
              </a:rPr>
              <a:t>Suggested Action Module</a:t>
            </a:r>
            <a:r>
              <a:rPr lang="en-US" sz="1600" dirty="0">
                <a:latin typeface="Times New Roman"/>
                <a:cs typeface="Times New Roman"/>
              </a:rPr>
              <a:t>:</a:t>
            </a:r>
          </a:p>
          <a:p>
            <a:pPr marL="227965" indent="-227965"/>
            <a:r>
              <a:rPr lang="en-US" sz="1600" b="1" dirty="0">
                <a:latin typeface="Times New Roman"/>
                <a:cs typeface="Times New Roman"/>
              </a:rPr>
              <a:t>Feature</a:t>
            </a:r>
            <a:r>
              <a:rPr lang="en-US" sz="1600" dirty="0">
                <a:latin typeface="Times New Roman"/>
                <a:cs typeface="Times New Roman"/>
              </a:rPr>
              <a:t>: Based on the detected disease, the system provides relevant suggested actions for disease management, such as pesticide recommendations or preventive measures.</a:t>
            </a:r>
          </a:p>
          <a:p>
            <a:pPr marL="227965" indent="-227965"/>
            <a:r>
              <a:rPr lang="en-US" sz="1600" b="1" dirty="0">
                <a:latin typeface="Times New Roman"/>
                <a:cs typeface="Times New Roman"/>
              </a:rPr>
              <a:t>Implementation</a:t>
            </a:r>
            <a:r>
              <a:rPr lang="en-US" sz="1600" dirty="0">
                <a:latin typeface="Times New Roman"/>
                <a:cs typeface="Times New Roman"/>
              </a:rPr>
              <a:t>: Similar to the detection result, the suggested actions are predefined and displayed to the user after the disease detection process. Each disease has corresponding suggestions stored in an array or object in JavaScript.</a:t>
            </a:r>
          </a:p>
          <a:p>
            <a:pPr marL="227965" indent="-227965"/>
            <a:r>
              <a:rPr lang="en-US" sz="1600" b="1" dirty="0">
                <a:latin typeface="Times New Roman"/>
                <a:cs typeface="Times New Roman"/>
              </a:rPr>
              <a:t>User Feedback Module</a:t>
            </a:r>
            <a:r>
              <a:rPr lang="en-US" sz="1600" dirty="0">
                <a:latin typeface="Times New Roman"/>
                <a:cs typeface="Times New Roman"/>
              </a:rPr>
              <a:t>:</a:t>
            </a:r>
          </a:p>
          <a:p>
            <a:pPr marL="227965" indent="-227965"/>
            <a:r>
              <a:rPr lang="en-US" sz="1600" b="1" dirty="0">
                <a:latin typeface="Times New Roman"/>
                <a:cs typeface="Times New Roman"/>
              </a:rPr>
              <a:t>Feature</a:t>
            </a:r>
            <a:r>
              <a:rPr lang="en-US" sz="1600" dirty="0">
                <a:latin typeface="Times New Roman"/>
                <a:cs typeface="Times New Roman"/>
              </a:rPr>
              <a:t>: Users can give feedback on the detection result and suggested action. They can rate the accuracy of the detection or leave comments on whether the suggested actions were helpful. This feedback can help improve the system's accuracy.</a:t>
            </a:r>
          </a:p>
          <a:p>
            <a:pPr marL="227965" indent="-227965"/>
            <a:r>
              <a:rPr lang="en-US" sz="1600" b="1" dirty="0">
                <a:latin typeface="Times New Roman"/>
                <a:cs typeface="Times New Roman"/>
              </a:rPr>
              <a:t>Implementation</a:t>
            </a:r>
            <a:r>
              <a:rPr lang="en-US" sz="1600" dirty="0">
                <a:latin typeface="Times New Roman"/>
                <a:cs typeface="Times New Roman"/>
              </a:rPr>
              <a:t>: A form with input fields (e.g., star ratings, text comments) is displayed after the result and action suggestions are shown. Feedback is stored and can be processed for system improvement.</a:t>
            </a:r>
          </a:p>
          <a:p>
            <a:pPr marL="227965" indent="-227965"/>
            <a:endParaRPr lang="en-US" sz="1600" dirty="0">
              <a:latin typeface="Times New Roman"/>
              <a:cs typeface="Times New Roman"/>
            </a:endParaRPr>
          </a:p>
        </p:txBody>
      </p:sp>
    </p:spTree>
    <p:extLst>
      <p:ext uri="{BB962C8B-B14F-4D97-AF65-F5344CB8AC3E}">
        <p14:creationId xmlns:p14="http://schemas.microsoft.com/office/powerpoint/2010/main" val="3736313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0A5FF-B7C6-2BDF-78C7-B2929C5FAC6F}"/>
              </a:ext>
            </a:extLst>
          </p:cNvPr>
          <p:cNvSpPr>
            <a:spLocks noGrp="1"/>
          </p:cNvSpPr>
          <p:nvPr>
            <p:ph type="title"/>
          </p:nvPr>
        </p:nvSpPr>
        <p:spPr/>
        <p:txBody>
          <a:bodyPr/>
          <a:lstStyle/>
          <a:p>
            <a:r>
              <a:rPr lang="en-US"/>
              <a:t>Module Diagram</a:t>
            </a:r>
          </a:p>
        </p:txBody>
      </p:sp>
      <p:graphicFrame>
        <p:nvGraphicFramePr>
          <p:cNvPr id="4" name="Content Placeholder 3">
            <a:extLst>
              <a:ext uri="{FF2B5EF4-FFF2-40B4-BE49-F238E27FC236}">
                <a16:creationId xmlns:a16="http://schemas.microsoft.com/office/drawing/2014/main" id="{94F95D3D-A9A9-42E4-FCC4-AA6AD98FD95D}"/>
              </a:ext>
            </a:extLst>
          </p:cNvPr>
          <p:cNvGraphicFramePr>
            <a:graphicFrameLocks noGrp="1"/>
          </p:cNvGraphicFramePr>
          <p:nvPr>
            <p:extLst>
              <p:ext uri="{D42A27DB-BD31-4B8C-83A1-F6EECF244321}">
                <p14:modId xmlns:p14="http://schemas.microsoft.com/office/powerpoint/2010/main" val="1982811202"/>
              </p:ext>
            </p:extLst>
          </p:nvPr>
        </p:nvGraphicFramePr>
        <p:xfrm>
          <a:off x="1025106" y="1710606"/>
          <a:ext cx="1012741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D4707F07-C8C3-C77D-C648-91BA238152A6}"/>
              </a:ext>
            </a:extLst>
          </p:cNvPr>
          <p:cNvSpPr txBox="1"/>
          <p:nvPr/>
        </p:nvSpPr>
        <p:spPr>
          <a:xfrm>
            <a:off x="10081846" y="219807"/>
            <a:ext cx="16705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CSE21365</a:t>
            </a:r>
            <a:endParaRPr lang="en-US" dirty="0"/>
          </a:p>
        </p:txBody>
      </p:sp>
    </p:spTree>
    <p:extLst>
      <p:ext uri="{BB962C8B-B14F-4D97-AF65-F5344CB8AC3E}">
        <p14:creationId xmlns:p14="http://schemas.microsoft.com/office/powerpoint/2010/main" val="2106714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D328-E1D5-AD9D-7CA9-D9EEFF0459A1}"/>
              </a:ext>
            </a:extLst>
          </p:cNvPr>
          <p:cNvSpPr>
            <a:spLocks noGrp="1"/>
          </p:cNvSpPr>
          <p:nvPr>
            <p:ph type="title"/>
          </p:nvPr>
        </p:nvSpPr>
        <p:spPr/>
        <p:txBody>
          <a:bodyPr/>
          <a:lstStyle/>
          <a:p>
            <a:r>
              <a:rPr lang="en-US"/>
              <a:t>Explanation of Modules</a:t>
            </a:r>
          </a:p>
        </p:txBody>
      </p:sp>
      <p:sp>
        <p:nvSpPr>
          <p:cNvPr id="3" name="Content Placeholder 2">
            <a:extLst>
              <a:ext uri="{FF2B5EF4-FFF2-40B4-BE49-F238E27FC236}">
                <a16:creationId xmlns:a16="http://schemas.microsoft.com/office/drawing/2014/main" id="{C5BBF233-18F8-01E0-FD2E-ED13FD760E8F}"/>
              </a:ext>
            </a:extLst>
          </p:cNvPr>
          <p:cNvSpPr>
            <a:spLocks noGrp="1"/>
          </p:cNvSpPr>
          <p:nvPr>
            <p:ph idx="1"/>
          </p:nvPr>
        </p:nvSpPr>
        <p:spPr/>
        <p:txBody>
          <a:bodyPr vert="horz" lIns="91440" tIns="45720" rIns="91440" bIns="45720" rtlCol="0" anchor="t">
            <a:normAutofit fontScale="92500" lnSpcReduction="10000"/>
          </a:bodyPr>
          <a:lstStyle/>
          <a:p>
            <a:pPr marL="227965" indent="-227965"/>
            <a:r>
              <a:rPr lang="en-US" sz="1800" dirty="0"/>
              <a:t>•</a:t>
            </a:r>
            <a:r>
              <a:rPr lang="en-US" sz="1800" b="1" dirty="0">
                <a:latin typeface="Arial"/>
                <a:cs typeface="Arial"/>
              </a:rPr>
              <a:t>Module 1: Image Upload</a:t>
            </a:r>
            <a:endParaRPr lang="en-US" dirty="0"/>
          </a:p>
          <a:p>
            <a:pPr marL="227965" indent="-227965"/>
            <a:r>
              <a:rPr lang="en-US" sz="1800" dirty="0"/>
              <a:t>•</a:t>
            </a:r>
            <a:r>
              <a:rPr lang="en-US" sz="1800" dirty="0">
                <a:latin typeface="Arial"/>
                <a:cs typeface="Arial"/>
              </a:rPr>
              <a:t>A section to upload images, with a button labeled "Upload and Diagnose."</a:t>
            </a:r>
            <a:endParaRPr lang="en-US" dirty="0"/>
          </a:p>
          <a:p>
            <a:pPr marL="227965" indent="-227965"/>
            <a:r>
              <a:rPr lang="en-US" sz="1800" dirty="0"/>
              <a:t>•</a:t>
            </a:r>
            <a:r>
              <a:rPr lang="en-US" sz="1800" dirty="0">
                <a:latin typeface="Arial"/>
                <a:cs typeface="Arial"/>
              </a:rPr>
              <a:t>Allows users to select an image and submit it for disease diagnosis.</a:t>
            </a:r>
            <a:endParaRPr lang="en-US" dirty="0"/>
          </a:p>
          <a:p>
            <a:pPr marL="227965" indent="-227965"/>
            <a:r>
              <a:rPr lang="en-US" sz="1800" dirty="0"/>
              <a:t>•</a:t>
            </a:r>
            <a:r>
              <a:rPr lang="en-US" sz="1800" b="1" dirty="0">
                <a:latin typeface="Arial"/>
                <a:cs typeface="Arial"/>
              </a:rPr>
              <a:t>Module 2: Image Preview</a:t>
            </a:r>
            <a:endParaRPr lang="en-US" dirty="0"/>
          </a:p>
          <a:p>
            <a:pPr marL="227965" indent="-227965"/>
            <a:r>
              <a:rPr lang="en-US" sz="1800" dirty="0"/>
              <a:t>•</a:t>
            </a:r>
            <a:r>
              <a:rPr lang="en-US" sz="1800" dirty="0">
                <a:latin typeface="Arial"/>
                <a:cs typeface="Arial"/>
              </a:rPr>
              <a:t>Displays the image preview  after image diagnosis, including:</a:t>
            </a:r>
            <a:endParaRPr lang="en-US" dirty="0"/>
          </a:p>
          <a:p>
            <a:pPr marL="227965" indent="-227965"/>
            <a:r>
              <a:rPr lang="en-US" sz="1800" dirty="0"/>
              <a:t>•</a:t>
            </a:r>
            <a:r>
              <a:rPr lang="en-US" sz="1800" dirty="0">
                <a:latin typeface="Arial"/>
                <a:cs typeface="Arial"/>
              </a:rPr>
              <a:t>Disease Name</a:t>
            </a:r>
            <a:endParaRPr lang="en-US" dirty="0"/>
          </a:p>
          <a:p>
            <a:pPr marL="227965" indent="-227965"/>
            <a:r>
              <a:rPr lang="en-US" sz="1800" b="1" dirty="0">
                <a:latin typeface="Arial"/>
                <a:cs typeface="Arial"/>
              </a:rPr>
              <a:t>Module 3: Result</a:t>
            </a:r>
          </a:p>
          <a:p>
            <a:pPr marL="227965" indent="-227965"/>
            <a:r>
              <a:rPr lang="en-US" sz="1800" dirty="0"/>
              <a:t>•</a:t>
            </a:r>
            <a:r>
              <a:rPr lang="en-US" sz="1800" dirty="0">
                <a:latin typeface="Arial"/>
                <a:cs typeface="Arial"/>
              </a:rPr>
              <a:t>Confidence Score</a:t>
            </a:r>
            <a:endParaRPr lang="en-US" dirty="0"/>
          </a:p>
          <a:p>
            <a:pPr marL="227965" indent="-227965"/>
            <a:r>
              <a:rPr lang="en-US" sz="1900" b="1" dirty="0">
                <a:latin typeface="Arial"/>
                <a:cs typeface="Arial"/>
              </a:rPr>
              <a:t>Module 4: Suggested action </a:t>
            </a:r>
            <a:endParaRPr lang="en-US" sz="1800" dirty="0">
              <a:latin typeface="Arial"/>
              <a:cs typeface="Arial"/>
            </a:endParaRPr>
          </a:p>
          <a:p>
            <a:pPr marL="227965" indent="-227965"/>
            <a:r>
              <a:rPr lang="en-US" sz="1800" dirty="0"/>
              <a:t>•</a:t>
            </a:r>
            <a:r>
              <a:rPr lang="en-US" sz="1800" dirty="0">
                <a:latin typeface="Arial"/>
                <a:cs typeface="Arial"/>
              </a:rPr>
              <a:t>Suggested Action for treatment</a:t>
            </a:r>
            <a:endParaRPr lang="en-US" dirty="0"/>
          </a:p>
          <a:p>
            <a:pPr marL="227965" indent="-227965"/>
            <a:r>
              <a:rPr lang="en-US" sz="1800" dirty="0"/>
              <a:t>•</a:t>
            </a:r>
            <a:r>
              <a:rPr lang="en-US" sz="1800" b="1" dirty="0">
                <a:latin typeface="Arial"/>
                <a:cs typeface="Arial"/>
              </a:rPr>
              <a:t>Module 5: User Feedback</a:t>
            </a:r>
            <a:endParaRPr lang="en-US" dirty="0"/>
          </a:p>
          <a:p>
            <a:pPr marL="227965" indent="-227965"/>
            <a:r>
              <a:rPr lang="en-US" sz="1800" dirty="0"/>
              <a:t>•</a:t>
            </a:r>
            <a:r>
              <a:rPr lang="en-US" sz="1800" dirty="0">
                <a:latin typeface="Arial"/>
                <a:cs typeface="Arial"/>
              </a:rPr>
              <a:t>A feedback form for users to provide their input after receiving the diagnosis.</a:t>
            </a:r>
            <a:endParaRPr lang="en-US" dirty="0"/>
          </a:p>
          <a:p>
            <a:pPr marL="227965" indent="-227965"/>
            <a:r>
              <a:rPr lang="en-US" sz="1800" dirty="0"/>
              <a:t>•</a:t>
            </a:r>
            <a:r>
              <a:rPr lang="en-US" sz="1800" dirty="0">
                <a:latin typeface="Arial"/>
                <a:cs typeface="Arial"/>
              </a:rPr>
              <a:t>Contains a </a:t>
            </a:r>
            <a:r>
              <a:rPr lang="en-US" sz="1800" dirty="0" err="1">
                <a:latin typeface="Arial"/>
                <a:cs typeface="Arial"/>
              </a:rPr>
              <a:t>textarea</a:t>
            </a:r>
            <a:r>
              <a:rPr lang="en-US" sz="1800" dirty="0">
                <a:latin typeface="Arial"/>
                <a:cs typeface="Arial"/>
              </a:rPr>
              <a:t> and a "Submit Feedback" button.</a:t>
            </a:r>
            <a:endParaRPr lang="en-US" dirty="0"/>
          </a:p>
          <a:p>
            <a:pPr marL="227965" indent="-227965"/>
            <a:endParaRPr lang="en-US"/>
          </a:p>
        </p:txBody>
      </p:sp>
      <p:sp>
        <p:nvSpPr>
          <p:cNvPr id="4" name="TextBox 3">
            <a:extLst>
              <a:ext uri="{FF2B5EF4-FFF2-40B4-BE49-F238E27FC236}">
                <a16:creationId xmlns:a16="http://schemas.microsoft.com/office/drawing/2014/main" id="{C18336A9-55DC-01CC-0D02-DE3844AD565C}"/>
              </a:ext>
            </a:extLst>
          </p:cNvPr>
          <p:cNvSpPr txBox="1"/>
          <p:nvPr/>
        </p:nvSpPr>
        <p:spPr>
          <a:xfrm>
            <a:off x="10272346" y="278423"/>
            <a:ext cx="1538653" cy="3663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CSE21365</a:t>
            </a:r>
            <a:endParaRPr lang="en-US" dirty="0"/>
          </a:p>
        </p:txBody>
      </p:sp>
    </p:spTree>
    <p:extLst>
      <p:ext uri="{BB962C8B-B14F-4D97-AF65-F5344CB8AC3E}">
        <p14:creationId xmlns:p14="http://schemas.microsoft.com/office/powerpoint/2010/main" val="2930316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Stack of the product</a:t>
            </a:r>
            <a:endParaRPr lang="en-IN"/>
          </a:p>
        </p:txBody>
      </p:sp>
      <p:sp>
        <p:nvSpPr>
          <p:cNvPr id="3" name="Content Placeholder 2"/>
          <p:cNvSpPr>
            <a:spLocks noGrp="1"/>
          </p:cNvSpPr>
          <p:nvPr>
            <p:ph idx="1"/>
          </p:nvPr>
        </p:nvSpPr>
        <p:spPr>
          <a:xfrm>
            <a:off x="838200" y="1825625"/>
            <a:ext cx="8248895" cy="2870471"/>
          </a:xfrm>
        </p:spPr>
        <p:txBody>
          <a:bodyPr vert="horz" lIns="91440" tIns="45720" rIns="91440" bIns="45720" rtlCol="0" anchor="t">
            <a:noAutofit/>
          </a:bodyPr>
          <a:lstStyle/>
          <a:p>
            <a:pPr marL="227965" indent="-227965">
              <a:buFont typeface="Arial"/>
              <a:buChar char="•"/>
            </a:pPr>
            <a:r>
              <a:rPr lang="en-US" sz="1200" b="1" dirty="0">
                <a:latin typeface="Times New Roman"/>
                <a:cs typeface="Times New Roman"/>
              </a:rPr>
              <a:t>Image Upload Module</a:t>
            </a:r>
            <a:r>
              <a:rPr lang="en-US" sz="1200" dirty="0">
                <a:latin typeface="Times New Roman"/>
                <a:cs typeface="Times New Roman"/>
              </a:rPr>
              <a:t>:</a:t>
            </a:r>
          </a:p>
          <a:p>
            <a:pPr marL="227965" indent="-227965">
              <a:buFont typeface="Arial"/>
              <a:buChar char="•"/>
            </a:pPr>
            <a:r>
              <a:rPr lang="en-US" sz="1200" b="1" dirty="0">
                <a:latin typeface="Times New Roman"/>
                <a:cs typeface="Times New Roman"/>
              </a:rPr>
              <a:t>Frontend</a:t>
            </a:r>
            <a:r>
              <a:rPr lang="en-US" sz="1200" dirty="0">
                <a:latin typeface="Times New Roman"/>
                <a:cs typeface="Times New Roman"/>
              </a:rPr>
              <a:t>:</a:t>
            </a:r>
          </a:p>
          <a:p>
            <a:pPr marL="685165" lvl="1" indent="-227965">
              <a:buFont typeface="Arial"/>
              <a:buChar char="•"/>
            </a:pPr>
            <a:r>
              <a:rPr lang="en-US" sz="1200" b="1" dirty="0">
                <a:latin typeface="Times New Roman"/>
                <a:cs typeface="Times New Roman"/>
              </a:rPr>
              <a:t>HTML5</a:t>
            </a:r>
            <a:r>
              <a:rPr lang="en-US" sz="1200" dirty="0">
                <a:latin typeface="Times New Roman"/>
                <a:cs typeface="Times New Roman"/>
              </a:rPr>
              <a:t> for the form structure.</a:t>
            </a:r>
          </a:p>
          <a:p>
            <a:pPr marL="685165" lvl="1" indent="-227965">
              <a:buFont typeface="Arial"/>
              <a:buChar char="•"/>
            </a:pPr>
            <a:r>
              <a:rPr lang="en-US" sz="1200" b="1" dirty="0">
                <a:latin typeface="Times New Roman"/>
                <a:cs typeface="Times New Roman"/>
              </a:rPr>
              <a:t>CSS</a:t>
            </a:r>
            <a:r>
              <a:rPr lang="en-US" sz="1200" dirty="0">
                <a:latin typeface="Times New Roman"/>
                <a:cs typeface="Times New Roman"/>
              </a:rPr>
              <a:t> for styling and user-friendly layout.</a:t>
            </a:r>
          </a:p>
          <a:p>
            <a:pPr marL="685165" lvl="1" indent="-227965">
              <a:buFont typeface="Arial"/>
              <a:buChar char="•"/>
            </a:pPr>
            <a:r>
              <a:rPr lang="en-US" sz="1200" b="1" dirty="0">
                <a:latin typeface="Times New Roman"/>
                <a:cs typeface="Times New Roman"/>
              </a:rPr>
              <a:t>JavaScript</a:t>
            </a:r>
            <a:r>
              <a:rPr lang="en-US" sz="1200" dirty="0">
                <a:latin typeface="Times New Roman"/>
                <a:cs typeface="Times New Roman"/>
              </a:rPr>
              <a:t> for handling file input and event management.</a:t>
            </a:r>
          </a:p>
          <a:p>
            <a:pPr marL="227965" indent="-227965">
              <a:buFont typeface="Arial"/>
              <a:buChar char="•"/>
            </a:pPr>
            <a:r>
              <a:rPr lang="en-US" sz="1200" b="1" dirty="0">
                <a:latin typeface="Times New Roman"/>
                <a:cs typeface="Times New Roman"/>
              </a:rPr>
              <a:t>Backend</a:t>
            </a:r>
            <a:r>
              <a:rPr lang="en-US" sz="1200" dirty="0">
                <a:latin typeface="Times New Roman"/>
                <a:cs typeface="Times New Roman"/>
              </a:rPr>
              <a:t>:</a:t>
            </a:r>
          </a:p>
          <a:p>
            <a:pPr marL="685165" lvl="1" indent="-227965">
              <a:buFont typeface="Arial"/>
              <a:buChar char="•"/>
            </a:pPr>
            <a:r>
              <a:rPr lang="en-US" sz="1200" b="1" dirty="0">
                <a:latin typeface="Times New Roman"/>
                <a:cs typeface="Times New Roman"/>
              </a:rPr>
              <a:t>Flask</a:t>
            </a:r>
            <a:r>
              <a:rPr lang="en-US" sz="1200" dirty="0">
                <a:latin typeface="Times New Roman"/>
                <a:cs typeface="Times New Roman"/>
              </a:rPr>
              <a:t> or </a:t>
            </a:r>
            <a:r>
              <a:rPr lang="en-US" sz="1200" b="1" dirty="0">
                <a:latin typeface="Times New Roman"/>
                <a:cs typeface="Times New Roman"/>
              </a:rPr>
              <a:t>Django</a:t>
            </a:r>
            <a:r>
              <a:rPr lang="en-US" sz="1200" dirty="0">
                <a:latin typeface="Times New Roman"/>
                <a:cs typeface="Times New Roman"/>
              </a:rPr>
              <a:t> (Python frameworks) to handle image uploads.</a:t>
            </a:r>
          </a:p>
          <a:p>
            <a:pPr marL="685165" lvl="1" indent="-227965">
              <a:buFont typeface="Arial"/>
              <a:buChar char="•"/>
            </a:pPr>
            <a:r>
              <a:rPr lang="en-US" sz="1200" b="1" dirty="0">
                <a:latin typeface="Times New Roman"/>
                <a:cs typeface="Times New Roman"/>
              </a:rPr>
              <a:t>Cloud Storage</a:t>
            </a:r>
            <a:r>
              <a:rPr lang="en-US" sz="1200" dirty="0">
                <a:latin typeface="Times New Roman"/>
                <a:cs typeface="Times New Roman"/>
              </a:rPr>
              <a:t>: AWS S3, Google Cloud Storage, or Azure Blob Storage for storing the uploaded images.</a:t>
            </a:r>
          </a:p>
          <a:p>
            <a:pPr marL="685165" lvl="1" indent="-227965">
              <a:buFont typeface="Arial"/>
              <a:buChar char="•"/>
            </a:pPr>
            <a:r>
              <a:rPr lang="en-US" sz="1200" b="1" dirty="0">
                <a:latin typeface="Times New Roman"/>
                <a:cs typeface="Times New Roman"/>
              </a:rPr>
              <a:t>Image Preview Module</a:t>
            </a:r>
            <a:r>
              <a:rPr lang="en-US" sz="1200" dirty="0">
                <a:latin typeface="Times New Roman"/>
                <a:cs typeface="Times New Roman"/>
              </a:rPr>
              <a:t>:</a:t>
            </a:r>
          </a:p>
          <a:p>
            <a:pPr marL="227965" indent="-227965">
              <a:buFont typeface="Arial"/>
              <a:buChar char="•"/>
            </a:pPr>
            <a:r>
              <a:rPr lang="en-US" sz="1200" b="1" dirty="0">
                <a:latin typeface="Times New Roman"/>
                <a:cs typeface="Times New Roman"/>
              </a:rPr>
              <a:t>Frontend</a:t>
            </a:r>
            <a:r>
              <a:rPr lang="en-US" sz="1200" dirty="0">
                <a:latin typeface="Times New Roman"/>
                <a:cs typeface="Times New Roman"/>
              </a:rPr>
              <a:t>:</a:t>
            </a:r>
          </a:p>
          <a:p>
            <a:pPr marL="685165" lvl="1" indent="-227965">
              <a:buFont typeface="Arial"/>
              <a:buChar char="•"/>
            </a:pPr>
            <a:r>
              <a:rPr lang="en-US" sz="1200" b="1" dirty="0">
                <a:latin typeface="Times New Roman"/>
                <a:cs typeface="Times New Roman"/>
              </a:rPr>
              <a:t>JavaScript</a:t>
            </a:r>
            <a:r>
              <a:rPr lang="en-US" sz="1200" dirty="0">
                <a:latin typeface="Times New Roman"/>
                <a:cs typeface="Times New Roman"/>
              </a:rPr>
              <a:t> with </a:t>
            </a:r>
            <a:r>
              <a:rPr lang="en-US" sz="1200" b="1" err="1">
                <a:latin typeface="Times New Roman"/>
                <a:cs typeface="Times New Roman"/>
              </a:rPr>
              <a:t>FileReader</a:t>
            </a:r>
            <a:r>
              <a:rPr lang="en-US" sz="1200" b="1" dirty="0">
                <a:latin typeface="Times New Roman"/>
                <a:cs typeface="Times New Roman"/>
              </a:rPr>
              <a:t> API</a:t>
            </a:r>
            <a:r>
              <a:rPr lang="en-US" sz="1200" dirty="0">
                <a:latin typeface="Times New Roman"/>
                <a:cs typeface="Times New Roman"/>
              </a:rPr>
              <a:t> to preview the uploaded image before submission.</a:t>
            </a:r>
          </a:p>
          <a:p>
            <a:pPr marL="685165" lvl="1" indent="-227965">
              <a:buFont typeface="Arial"/>
              <a:buChar char="•"/>
            </a:pPr>
            <a:r>
              <a:rPr lang="en-US" sz="1200" b="1" dirty="0">
                <a:latin typeface="Times New Roman"/>
                <a:cs typeface="Times New Roman"/>
              </a:rPr>
              <a:t>CSS</a:t>
            </a:r>
            <a:r>
              <a:rPr lang="en-US" sz="1200" dirty="0">
                <a:latin typeface="Times New Roman"/>
                <a:cs typeface="Times New Roman"/>
              </a:rPr>
              <a:t> for styling the image display area.</a:t>
            </a:r>
          </a:p>
          <a:p>
            <a:pPr marL="227965" indent="-227965">
              <a:buFont typeface="Arial"/>
              <a:buChar char="•"/>
            </a:pPr>
            <a:r>
              <a:rPr lang="en-US" sz="1200" b="1" dirty="0">
                <a:latin typeface="Times New Roman"/>
                <a:cs typeface="Times New Roman"/>
              </a:rPr>
              <a:t>Backend</a:t>
            </a:r>
            <a:r>
              <a:rPr lang="en-US" sz="1200" dirty="0">
                <a:latin typeface="Times New Roman"/>
                <a:cs typeface="Times New Roman"/>
              </a:rPr>
              <a:t>: No backend required specifically for this part as it's handled on the client-side.</a:t>
            </a:r>
          </a:p>
          <a:p>
            <a:pPr marL="227965" indent="-227965">
              <a:buFont typeface="Arial"/>
              <a:buChar char="•"/>
            </a:pPr>
            <a:endParaRPr lang="en-US" sz="1200" dirty="0">
              <a:latin typeface="Times New Roman"/>
              <a:cs typeface="Times New Roman"/>
            </a:endParaRPr>
          </a:p>
          <a:p>
            <a:pPr marL="227965" indent="-227965">
              <a:buFont typeface="Arial"/>
              <a:buChar char="•"/>
            </a:pPr>
            <a:endParaRPr lang="en-US" sz="1200" dirty="0">
              <a:latin typeface="Times New Roman"/>
              <a:cs typeface="Times New Roman"/>
            </a:endParaRPr>
          </a:p>
          <a:p>
            <a:pPr marL="227965" indent="-227965">
              <a:buFont typeface="Arial"/>
              <a:buChar char="•"/>
            </a:pPr>
            <a:endParaRPr lang="en-US" sz="1200" dirty="0">
              <a:latin typeface="Times New Roman"/>
              <a:cs typeface="Times New Roman"/>
            </a:endParaRPr>
          </a:p>
        </p:txBody>
      </p:sp>
      <p:sp>
        <p:nvSpPr>
          <p:cNvPr id="4" name="TextBox 3">
            <a:extLst>
              <a:ext uri="{FF2B5EF4-FFF2-40B4-BE49-F238E27FC236}">
                <a16:creationId xmlns:a16="http://schemas.microsoft.com/office/drawing/2014/main" id="{3EEB358D-4D40-F966-2577-25B330A5FA16}"/>
              </a:ext>
            </a:extLst>
          </p:cNvPr>
          <p:cNvSpPr txBox="1"/>
          <p:nvPr/>
        </p:nvSpPr>
        <p:spPr>
          <a:xfrm>
            <a:off x="10023230" y="234461"/>
            <a:ext cx="17291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CSE21365</a:t>
            </a:r>
            <a:endParaRPr lang="en-US" dirty="0"/>
          </a:p>
        </p:txBody>
      </p:sp>
    </p:spTree>
    <p:extLst>
      <p:ext uri="{BB962C8B-B14F-4D97-AF65-F5344CB8AC3E}">
        <p14:creationId xmlns:p14="http://schemas.microsoft.com/office/powerpoint/2010/main" val="1386969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C2EEE-6221-81A8-3A2F-3B8F9768049A}"/>
              </a:ext>
            </a:extLst>
          </p:cNvPr>
          <p:cNvSpPr>
            <a:spLocks noGrp="1"/>
          </p:cNvSpPr>
          <p:nvPr>
            <p:ph idx="1"/>
          </p:nvPr>
        </p:nvSpPr>
        <p:spPr>
          <a:xfrm>
            <a:off x="723182" y="517286"/>
            <a:ext cx="10630618" cy="5659677"/>
          </a:xfrm>
        </p:spPr>
        <p:txBody>
          <a:bodyPr vert="horz" lIns="91440" tIns="45720" rIns="91440" bIns="45720" rtlCol="0" anchor="t">
            <a:normAutofit/>
          </a:bodyPr>
          <a:lstStyle/>
          <a:p>
            <a:pPr marL="227965" indent="-227965">
              <a:buFont typeface="Arial,Sans-Serif" panose="020B0604020202020204" pitchFamily="34" charset="0"/>
            </a:pPr>
            <a:r>
              <a:rPr lang="en-US" sz="1200" b="1" dirty="0">
                <a:latin typeface="Times New Roman"/>
                <a:cs typeface="Times New Roman"/>
              </a:rPr>
              <a:t>Disease Detection Module</a:t>
            </a:r>
            <a:r>
              <a:rPr lang="en-US" sz="1200" dirty="0">
                <a:latin typeface="Times New Roman"/>
                <a:cs typeface="Times New Roman"/>
              </a:rPr>
              <a:t>:</a:t>
            </a:r>
          </a:p>
          <a:p>
            <a:pPr marL="227965" indent="-227965">
              <a:buFont typeface="Arial,Sans-Serif" panose="020B0604020202020204" pitchFamily="34" charset="0"/>
            </a:pPr>
            <a:r>
              <a:rPr lang="en-US" sz="1200" b="1" dirty="0">
                <a:latin typeface="Times New Roman"/>
                <a:cs typeface="Times New Roman"/>
              </a:rPr>
              <a:t>Backend</a:t>
            </a:r>
            <a:r>
              <a:rPr lang="en-US" sz="1200" dirty="0">
                <a:latin typeface="Times New Roman"/>
                <a:cs typeface="Times New Roman"/>
              </a:rPr>
              <a:t>:</a:t>
            </a:r>
          </a:p>
          <a:p>
            <a:pPr marL="685165" lvl="1" indent="-227965">
              <a:buFont typeface="Arial,Sans-Serif" panose="020B0604020202020204" pitchFamily="34" charset="0"/>
            </a:pPr>
            <a:r>
              <a:rPr lang="en-US" sz="1200" b="1" dirty="0">
                <a:latin typeface="Times New Roman"/>
                <a:cs typeface="Times New Roman"/>
              </a:rPr>
              <a:t>Python</a:t>
            </a:r>
            <a:r>
              <a:rPr lang="en-US" sz="1200" dirty="0">
                <a:latin typeface="Times New Roman"/>
                <a:cs typeface="Times New Roman"/>
              </a:rPr>
              <a:t> for developing the disease detection logic.</a:t>
            </a:r>
          </a:p>
          <a:p>
            <a:pPr marL="685165" lvl="1" indent="-227965">
              <a:buFont typeface="Arial,Sans-Serif" panose="020B0604020202020204" pitchFamily="34" charset="0"/>
            </a:pPr>
            <a:r>
              <a:rPr lang="en-US" sz="1200" b="1" dirty="0">
                <a:latin typeface="Times New Roman"/>
                <a:cs typeface="Times New Roman"/>
              </a:rPr>
              <a:t>OpenCV</a:t>
            </a:r>
            <a:r>
              <a:rPr lang="en-US" sz="1200" dirty="0">
                <a:latin typeface="Times New Roman"/>
                <a:cs typeface="Times New Roman"/>
              </a:rPr>
              <a:t> or </a:t>
            </a:r>
            <a:r>
              <a:rPr lang="en-US" sz="1200" b="1" dirty="0">
                <a:latin typeface="Times New Roman"/>
                <a:cs typeface="Times New Roman"/>
              </a:rPr>
              <a:t>TensorFlow/</a:t>
            </a:r>
            <a:r>
              <a:rPr lang="en-US" sz="1200" b="1" dirty="0" err="1">
                <a:latin typeface="Times New Roman"/>
                <a:cs typeface="Times New Roman"/>
              </a:rPr>
              <a:t>Keras</a:t>
            </a:r>
            <a:r>
              <a:rPr lang="en-US" sz="1200" dirty="0">
                <a:latin typeface="Times New Roman"/>
                <a:cs typeface="Times New Roman"/>
              </a:rPr>
              <a:t> for computer vision-based image analysis and deep learning.</a:t>
            </a:r>
          </a:p>
          <a:p>
            <a:pPr marL="685165" lvl="1" indent="-227965">
              <a:buFont typeface="Arial,Sans-Serif" panose="020B0604020202020204" pitchFamily="34" charset="0"/>
            </a:pPr>
            <a:r>
              <a:rPr lang="en-US" sz="1200" b="1" dirty="0">
                <a:latin typeface="Times New Roman"/>
                <a:cs typeface="Times New Roman"/>
              </a:rPr>
              <a:t>Pre-trained Models</a:t>
            </a:r>
            <a:r>
              <a:rPr lang="en-US" sz="1200" dirty="0">
                <a:latin typeface="Times New Roman"/>
                <a:cs typeface="Times New Roman"/>
              </a:rPr>
              <a:t> or custom-trained models for detecting specific diseases.</a:t>
            </a:r>
          </a:p>
          <a:p>
            <a:pPr marL="685165" lvl="1" indent="-227965">
              <a:buFont typeface="Arial,Sans-Serif" panose="020B0604020202020204" pitchFamily="34" charset="0"/>
            </a:pPr>
            <a:r>
              <a:rPr lang="en-US" sz="1200" b="1" dirty="0">
                <a:latin typeface="Times New Roman"/>
                <a:cs typeface="Times New Roman"/>
              </a:rPr>
              <a:t>REST API</a:t>
            </a:r>
            <a:r>
              <a:rPr lang="en-US" sz="1200" dirty="0">
                <a:latin typeface="Times New Roman"/>
                <a:cs typeface="Times New Roman"/>
              </a:rPr>
              <a:t> (Flask/Django) to handle the image submission and return disease detection results.</a:t>
            </a:r>
          </a:p>
          <a:p>
            <a:pPr marL="227965" indent="-227965">
              <a:buFont typeface="Arial,Sans-Serif" panose="020B0604020202020204" pitchFamily="34" charset="0"/>
            </a:pPr>
            <a:r>
              <a:rPr lang="en-US" sz="1200" b="1" dirty="0">
                <a:latin typeface="Times New Roman"/>
                <a:cs typeface="Times New Roman"/>
              </a:rPr>
              <a:t>Database</a:t>
            </a:r>
            <a:r>
              <a:rPr lang="en-US" sz="1200" dirty="0">
                <a:latin typeface="Times New Roman"/>
                <a:cs typeface="Times New Roman"/>
              </a:rPr>
              <a:t>: A database like </a:t>
            </a:r>
            <a:r>
              <a:rPr lang="en-US" sz="1200" b="1" dirty="0">
                <a:latin typeface="Times New Roman"/>
                <a:cs typeface="Times New Roman"/>
              </a:rPr>
              <a:t>MongoDB</a:t>
            </a:r>
            <a:r>
              <a:rPr lang="en-US" sz="1200" dirty="0">
                <a:latin typeface="Times New Roman"/>
                <a:cs typeface="Times New Roman"/>
              </a:rPr>
              <a:t> or </a:t>
            </a:r>
            <a:r>
              <a:rPr lang="en-US" sz="1200" b="1" dirty="0">
                <a:latin typeface="Times New Roman"/>
                <a:cs typeface="Times New Roman"/>
              </a:rPr>
              <a:t>PostgreSQL</a:t>
            </a:r>
            <a:r>
              <a:rPr lang="en-US" sz="1200" dirty="0">
                <a:latin typeface="Times New Roman"/>
                <a:cs typeface="Times New Roman"/>
              </a:rPr>
              <a:t> to store disease types and results.</a:t>
            </a:r>
          </a:p>
          <a:p>
            <a:pPr marL="227965" indent="-227965"/>
            <a:r>
              <a:rPr lang="en-US" sz="1200" b="1" dirty="0">
                <a:latin typeface="Times New Roman"/>
                <a:cs typeface="Times New Roman"/>
              </a:rPr>
              <a:t>Result Display Module</a:t>
            </a:r>
            <a:r>
              <a:rPr lang="en-US" sz="1200" dirty="0">
                <a:latin typeface="Times New Roman"/>
                <a:cs typeface="Times New Roman"/>
              </a:rPr>
              <a:t>:</a:t>
            </a:r>
          </a:p>
          <a:p>
            <a:pPr marL="227965" indent="-227965"/>
            <a:r>
              <a:rPr lang="en-US" sz="1200" b="1" dirty="0">
                <a:latin typeface="Times New Roman"/>
                <a:cs typeface="Times New Roman"/>
              </a:rPr>
              <a:t>Frontend</a:t>
            </a:r>
            <a:r>
              <a:rPr lang="en-US" sz="1200" dirty="0">
                <a:latin typeface="Times New Roman"/>
                <a:cs typeface="Times New Roman"/>
              </a:rPr>
              <a:t>:</a:t>
            </a:r>
          </a:p>
          <a:p>
            <a:pPr marL="685165" lvl="1" indent="-227965"/>
            <a:r>
              <a:rPr lang="en-US" sz="1200" b="1" dirty="0">
                <a:latin typeface="Times New Roman"/>
                <a:cs typeface="Times New Roman"/>
              </a:rPr>
              <a:t>JavaScript</a:t>
            </a:r>
            <a:r>
              <a:rPr lang="en-US" sz="1200" dirty="0">
                <a:latin typeface="Times New Roman"/>
                <a:cs typeface="Times New Roman"/>
              </a:rPr>
              <a:t> or </a:t>
            </a:r>
            <a:r>
              <a:rPr lang="en-US" sz="1200" b="1" dirty="0">
                <a:latin typeface="Times New Roman"/>
                <a:cs typeface="Times New Roman"/>
              </a:rPr>
              <a:t>React.js</a:t>
            </a:r>
            <a:r>
              <a:rPr lang="en-US" sz="1200" dirty="0">
                <a:latin typeface="Times New Roman"/>
                <a:cs typeface="Times New Roman"/>
              </a:rPr>
              <a:t> for dynamically displaying detection results (disease and accuracy).</a:t>
            </a:r>
          </a:p>
          <a:p>
            <a:pPr marL="227965" indent="-227965"/>
            <a:r>
              <a:rPr lang="en-US" sz="1200" b="1" dirty="0">
                <a:latin typeface="Times New Roman"/>
                <a:cs typeface="Times New Roman"/>
              </a:rPr>
              <a:t>Backend</a:t>
            </a:r>
            <a:r>
              <a:rPr lang="en-US" sz="1200" dirty="0">
                <a:latin typeface="Times New Roman"/>
                <a:cs typeface="Times New Roman"/>
              </a:rPr>
              <a:t>:</a:t>
            </a:r>
          </a:p>
          <a:p>
            <a:pPr marL="685165" lvl="1" indent="-227965"/>
            <a:r>
              <a:rPr lang="en-US" sz="1200" dirty="0">
                <a:latin typeface="Times New Roman"/>
                <a:cs typeface="Times New Roman"/>
              </a:rPr>
              <a:t>The disease detection result fetched via </a:t>
            </a:r>
            <a:r>
              <a:rPr lang="en-US" sz="1200" b="1" dirty="0">
                <a:latin typeface="Times New Roman"/>
                <a:cs typeface="Times New Roman"/>
              </a:rPr>
              <a:t>API</a:t>
            </a:r>
            <a:r>
              <a:rPr lang="en-US" sz="1200" dirty="0">
                <a:latin typeface="Times New Roman"/>
                <a:cs typeface="Times New Roman"/>
              </a:rPr>
              <a:t> and displayed to the user.</a:t>
            </a:r>
            <a:endParaRPr lang="en-US" dirty="0"/>
          </a:p>
        </p:txBody>
      </p:sp>
    </p:spTree>
    <p:extLst>
      <p:ext uri="{BB962C8B-B14F-4D97-AF65-F5344CB8AC3E}">
        <p14:creationId xmlns:p14="http://schemas.microsoft.com/office/powerpoint/2010/main" val="3386756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B50FF7-38C9-5F62-7CBF-7F0691A98E6B}"/>
              </a:ext>
            </a:extLst>
          </p:cNvPr>
          <p:cNvSpPr>
            <a:spLocks noGrp="1"/>
          </p:cNvSpPr>
          <p:nvPr>
            <p:ph idx="1"/>
          </p:nvPr>
        </p:nvSpPr>
        <p:spPr>
          <a:xfrm>
            <a:off x="838200" y="661059"/>
            <a:ext cx="10515600" cy="5515904"/>
          </a:xfrm>
        </p:spPr>
        <p:txBody>
          <a:bodyPr vert="horz" lIns="91440" tIns="45720" rIns="91440" bIns="45720" rtlCol="0" anchor="t">
            <a:noAutofit/>
          </a:bodyPr>
          <a:lstStyle/>
          <a:p>
            <a:pPr marL="227965" indent="-227965"/>
            <a:endParaRPr lang="en-US" sz="1200" dirty="0">
              <a:latin typeface="Times New Roman"/>
              <a:cs typeface="Times New Roman"/>
            </a:endParaRPr>
          </a:p>
          <a:p>
            <a:pPr marL="227965" indent="-227965"/>
            <a:endParaRPr lang="en-US" sz="1200" dirty="0">
              <a:latin typeface="Times New Roman"/>
              <a:cs typeface="Times New Roman"/>
            </a:endParaRPr>
          </a:p>
          <a:p>
            <a:pPr marL="685165" lvl="1" indent="-227965"/>
            <a:r>
              <a:rPr lang="en-US" sz="1200" b="1" dirty="0">
                <a:latin typeface="Times New Roman"/>
                <a:cs typeface="Times New Roman"/>
              </a:rPr>
              <a:t>Suggested Action Module</a:t>
            </a:r>
            <a:r>
              <a:rPr lang="en-US" sz="1200" dirty="0">
                <a:latin typeface="Times New Roman"/>
                <a:cs typeface="Times New Roman"/>
              </a:rPr>
              <a:t>:</a:t>
            </a:r>
          </a:p>
          <a:p>
            <a:pPr marL="227965" indent="-227965"/>
            <a:r>
              <a:rPr lang="en-US" sz="1200" b="1" dirty="0">
                <a:latin typeface="Times New Roman"/>
                <a:cs typeface="Times New Roman"/>
              </a:rPr>
              <a:t>Backend</a:t>
            </a:r>
            <a:r>
              <a:rPr lang="en-US" sz="1200" dirty="0">
                <a:latin typeface="Times New Roman"/>
                <a:cs typeface="Times New Roman"/>
              </a:rPr>
              <a:t>:</a:t>
            </a:r>
          </a:p>
          <a:p>
            <a:pPr marL="685165" lvl="1" indent="-227965"/>
            <a:r>
              <a:rPr lang="en-US" sz="1200" b="1" dirty="0">
                <a:latin typeface="Times New Roman"/>
                <a:cs typeface="Times New Roman"/>
              </a:rPr>
              <a:t>Python</a:t>
            </a:r>
            <a:r>
              <a:rPr lang="en-US" sz="1200" dirty="0">
                <a:latin typeface="Times New Roman"/>
                <a:cs typeface="Times New Roman"/>
              </a:rPr>
              <a:t> backend with a predefined list of disease-specific suggestions stored in a database (PostgreSQL, MongoDB).</a:t>
            </a:r>
          </a:p>
          <a:p>
            <a:pPr marL="685165" lvl="1" indent="-227965"/>
            <a:r>
              <a:rPr lang="en-US" sz="1200" b="1" dirty="0">
                <a:latin typeface="Times New Roman"/>
                <a:cs typeface="Times New Roman"/>
              </a:rPr>
              <a:t>API</a:t>
            </a:r>
            <a:r>
              <a:rPr lang="en-US" sz="1200" dirty="0">
                <a:latin typeface="Times New Roman"/>
                <a:cs typeface="Times New Roman"/>
              </a:rPr>
              <a:t> to fetch disease-specific recommended actions and display them to the user.</a:t>
            </a:r>
          </a:p>
          <a:p>
            <a:pPr marL="227965" indent="-227965"/>
            <a:r>
              <a:rPr lang="en-US" sz="1200" b="1" dirty="0">
                <a:latin typeface="Times New Roman"/>
                <a:cs typeface="Times New Roman"/>
              </a:rPr>
              <a:t>Frontend</a:t>
            </a:r>
            <a:r>
              <a:rPr lang="en-US" sz="1200" dirty="0">
                <a:latin typeface="Times New Roman"/>
                <a:cs typeface="Times New Roman"/>
              </a:rPr>
              <a:t>:</a:t>
            </a:r>
          </a:p>
          <a:p>
            <a:pPr marL="685165" lvl="1" indent="-227965"/>
            <a:r>
              <a:rPr lang="en-US" sz="1200" b="1" dirty="0">
                <a:latin typeface="Times New Roman"/>
                <a:cs typeface="Times New Roman"/>
              </a:rPr>
              <a:t>JavaScript</a:t>
            </a:r>
            <a:r>
              <a:rPr lang="en-US" sz="1200" dirty="0">
                <a:latin typeface="Times New Roman"/>
                <a:cs typeface="Times New Roman"/>
              </a:rPr>
              <a:t> or </a:t>
            </a:r>
            <a:r>
              <a:rPr lang="en-US" sz="1200" b="1" dirty="0">
                <a:latin typeface="Times New Roman"/>
                <a:cs typeface="Times New Roman"/>
              </a:rPr>
              <a:t>React.js</a:t>
            </a:r>
            <a:r>
              <a:rPr lang="en-US" sz="1200" dirty="0">
                <a:latin typeface="Times New Roman"/>
                <a:cs typeface="Times New Roman"/>
              </a:rPr>
              <a:t> to display the suggestions alongside the detection result.</a:t>
            </a:r>
          </a:p>
          <a:p>
            <a:pPr marL="685165" lvl="1" indent="-227965"/>
            <a:r>
              <a:rPr lang="en-US" sz="1200" b="1" dirty="0">
                <a:latin typeface="Times New Roman"/>
                <a:cs typeface="Times New Roman"/>
              </a:rPr>
              <a:t>CSS</a:t>
            </a:r>
            <a:r>
              <a:rPr lang="en-US" sz="1200" dirty="0">
                <a:latin typeface="Times New Roman"/>
                <a:cs typeface="Times New Roman"/>
              </a:rPr>
              <a:t> for formatting the suggestions section.</a:t>
            </a:r>
          </a:p>
          <a:p>
            <a:pPr marL="685165" indent="-227965"/>
            <a:r>
              <a:rPr lang="en-US" sz="1200" b="1" dirty="0">
                <a:latin typeface="Times New Roman"/>
                <a:cs typeface="Times New Roman"/>
              </a:rPr>
              <a:t>User Feedback Module</a:t>
            </a:r>
            <a:r>
              <a:rPr lang="en-US" sz="1200" dirty="0">
                <a:latin typeface="Times New Roman"/>
                <a:cs typeface="Times New Roman"/>
              </a:rPr>
              <a:t>:</a:t>
            </a:r>
          </a:p>
          <a:p>
            <a:pPr marL="227965" indent="-227965"/>
            <a:r>
              <a:rPr lang="en-US" sz="1200" b="1" dirty="0">
                <a:latin typeface="Times New Roman"/>
                <a:cs typeface="Times New Roman"/>
              </a:rPr>
              <a:t>Frontend</a:t>
            </a:r>
            <a:r>
              <a:rPr lang="en-US" sz="1200" dirty="0">
                <a:latin typeface="Times New Roman"/>
                <a:cs typeface="Times New Roman"/>
              </a:rPr>
              <a:t>:</a:t>
            </a:r>
          </a:p>
          <a:p>
            <a:pPr marL="685165" lvl="1" indent="-227965"/>
            <a:r>
              <a:rPr lang="en-US" sz="1200" b="1" dirty="0">
                <a:latin typeface="Times New Roman"/>
                <a:cs typeface="Times New Roman"/>
              </a:rPr>
              <a:t>HTML/CSS</a:t>
            </a:r>
            <a:r>
              <a:rPr lang="en-US" sz="1200" dirty="0">
                <a:latin typeface="Times New Roman"/>
                <a:cs typeface="Times New Roman"/>
              </a:rPr>
              <a:t> for the feedback form (ratings and comments).</a:t>
            </a:r>
          </a:p>
          <a:p>
            <a:pPr marL="685165" lvl="1" indent="-227965"/>
            <a:r>
              <a:rPr lang="en-US" sz="1200" b="1" dirty="0">
                <a:latin typeface="Times New Roman"/>
                <a:cs typeface="Times New Roman"/>
              </a:rPr>
              <a:t>JavaScript</a:t>
            </a:r>
            <a:r>
              <a:rPr lang="en-US" sz="1200" dirty="0">
                <a:latin typeface="Times New Roman"/>
                <a:cs typeface="Times New Roman"/>
              </a:rPr>
              <a:t> to capture and submit feedback.</a:t>
            </a:r>
          </a:p>
          <a:p>
            <a:pPr marL="227965" indent="-227965"/>
            <a:r>
              <a:rPr lang="en-US" sz="1200" b="1" dirty="0">
                <a:latin typeface="Times New Roman"/>
                <a:cs typeface="Times New Roman"/>
              </a:rPr>
              <a:t>Backend</a:t>
            </a:r>
            <a:r>
              <a:rPr lang="en-US" sz="1200" dirty="0">
                <a:latin typeface="Times New Roman"/>
                <a:cs typeface="Times New Roman"/>
              </a:rPr>
              <a:t>:</a:t>
            </a:r>
          </a:p>
          <a:p>
            <a:pPr marL="685165" lvl="1" indent="-227965"/>
            <a:r>
              <a:rPr lang="en-US" sz="1200" b="1" dirty="0">
                <a:latin typeface="Times New Roman"/>
                <a:cs typeface="Times New Roman"/>
              </a:rPr>
              <a:t>Flask/Django</a:t>
            </a:r>
            <a:r>
              <a:rPr lang="en-US" sz="1200" dirty="0">
                <a:latin typeface="Times New Roman"/>
                <a:cs typeface="Times New Roman"/>
              </a:rPr>
              <a:t> to handle feedback submission and store the feedback in a database.</a:t>
            </a:r>
          </a:p>
          <a:p>
            <a:pPr marL="685165" lvl="1" indent="-227965"/>
            <a:r>
              <a:rPr lang="en-US" sz="1200" b="1" dirty="0">
                <a:latin typeface="Times New Roman"/>
                <a:cs typeface="Times New Roman"/>
              </a:rPr>
              <a:t>Database</a:t>
            </a:r>
            <a:r>
              <a:rPr lang="en-US" sz="1200" dirty="0">
                <a:latin typeface="Times New Roman"/>
                <a:cs typeface="Times New Roman"/>
              </a:rPr>
              <a:t>: Use </a:t>
            </a:r>
            <a:r>
              <a:rPr lang="en-US" sz="1200" b="1" dirty="0">
                <a:latin typeface="Times New Roman"/>
                <a:cs typeface="Times New Roman"/>
              </a:rPr>
              <a:t>MySQL</a:t>
            </a:r>
            <a:r>
              <a:rPr lang="en-US" sz="1200" dirty="0">
                <a:latin typeface="Times New Roman"/>
                <a:cs typeface="Times New Roman"/>
              </a:rPr>
              <a:t> or </a:t>
            </a:r>
            <a:r>
              <a:rPr lang="en-US" sz="1200" b="1" dirty="0">
                <a:latin typeface="Times New Roman"/>
                <a:cs typeface="Times New Roman"/>
              </a:rPr>
              <a:t>MongoDB</a:t>
            </a:r>
            <a:r>
              <a:rPr lang="en-US" sz="1200" dirty="0">
                <a:latin typeface="Times New Roman"/>
                <a:cs typeface="Times New Roman"/>
              </a:rPr>
              <a:t> to store user feedback for further analysis.</a:t>
            </a:r>
          </a:p>
          <a:p>
            <a:pPr marL="227965" indent="-227965"/>
            <a:r>
              <a:rPr lang="en-US" sz="1200" b="1" dirty="0">
                <a:latin typeface="Times New Roman"/>
                <a:cs typeface="Times New Roman"/>
              </a:rPr>
              <a:t>Analytics Tools</a:t>
            </a:r>
            <a:r>
              <a:rPr lang="en-US" sz="1200" dirty="0">
                <a:latin typeface="Times New Roman"/>
                <a:cs typeface="Times New Roman"/>
              </a:rPr>
              <a:t>: Use tools like </a:t>
            </a:r>
            <a:r>
              <a:rPr lang="en-US" sz="1200" b="1" dirty="0">
                <a:latin typeface="Times New Roman"/>
                <a:cs typeface="Times New Roman"/>
              </a:rPr>
              <a:t>Google Analytics</a:t>
            </a:r>
            <a:r>
              <a:rPr lang="en-US" sz="1200" dirty="0">
                <a:latin typeface="Times New Roman"/>
                <a:cs typeface="Times New Roman"/>
              </a:rPr>
              <a:t> or custom Python scripts for analyzing feedback trends and improving the detection algorithm.</a:t>
            </a:r>
          </a:p>
          <a:p>
            <a:pPr marL="685165" lvl="1" indent="-227965"/>
            <a:endParaRPr lang="en-US" sz="1200" dirty="0">
              <a:latin typeface="Times New Roman"/>
              <a:cs typeface="Times New Roman"/>
            </a:endParaRPr>
          </a:p>
          <a:p>
            <a:pPr marL="227965" indent="-227965"/>
            <a:endParaRPr lang="en-US" sz="1200" dirty="0">
              <a:latin typeface="Times New Roman"/>
              <a:cs typeface="Times New Roman"/>
            </a:endParaRPr>
          </a:p>
        </p:txBody>
      </p:sp>
    </p:spTree>
    <p:extLst>
      <p:ext uri="{BB962C8B-B14F-4D97-AF65-F5344CB8AC3E}">
        <p14:creationId xmlns:p14="http://schemas.microsoft.com/office/powerpoint/2010/main" val="3972872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program&#10;&#10;Description automatically generated">
            <a:extLst>
              <a:ext uri="{FF2B5EF4-FFF2-40B4-BE49-F238E27FC236}">
                <a16:creationId xmlns:a16="http://schemas.microsoft.com/office/drawing/2014/main" id="{5EB46A3C-D24E-F6FB-3787-C2A09D799366}"/>
              </a:ext>
            </a:extLst>
          </p:cNvPr>
          <p:cNvPicPr>
            <a:picLocks noGrp="1" noChangeAspect="1"/>
          </p:cNvPicPr>
          <p:nvPr>
            <p:ph idx="1"/>
          </p:nvPr>
        </p:nvPicPr>
        <p:blipFill>
          <a:blip r:embed="rId2"/>
          <a:stretch>
            <a:fillRect/>
          </a:stretch>
        </p:blipFill>
        <p:spPr>
          <a:xfrm>
            <a:off x="913614" y="643466"/>
            <a:ext cx="10364771" cy="5067860"/>
          </a:xfrm>
          <a:prstGeom prst="rect">
            <a:avLst/>
          </a:prstGeom>
        </p:spPr>
      </p:pic>
    </p:spTree>
    <p:extLst>
      <p:ext uri="{BB962C8B-B14F-4D97-AF65-F5344CB8AC3E}">
        <p14:creationId xmlns:p14="http://schemas.microsoft.com/office/powerpoint/2010/main" val="39671964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UI wireframe designs</a:t>
            </a:r>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303893"/>
              </p:ext>
            </p:extLst>
          </p:nvPr>
        </p:nvGraphicFramePr>
        <p:xfrm>
          <a:off x="833886" y="1322716"/>
          <a:ext cx="8740641" cy="4524395"/>
        </p:xfrm>
        <a:graphic>
          <a:graphicData uri="http://schemas.openxmlformats.org/drawingml/2006/table">
            <a:tbl>
              <a:tblPr firstRow="1" bandRow="1">
                <a:tableStyleId>{5C22544A-7EE6-4342-B048-85BDC9FD1C3A}</a:tableStyleId>
              </a:tblPr>
              <a:tblGrid>
                <a:gridCol w="2913547">
                  <a:extLst>
                    <a:ext uri="{9D8B030D-6E8A-4147-A177-3AD203B41FA5}">
                      <a16:colId xmlns:a16="http://schemas.microsoft.com/office/drawing/2014/main" val="3948369595"/>
                    </a:ext>
                  </a:extLst>
                </a:gridCol>
                <a:gridCol w="2913547">
                  <a:extLst>
                    <a:ext uri="{9D8B030D-6E8A-4147-A177-3AD203B41FA5}">
                      <a16:colId xmlns:a16="http://schemas.microsoft.com/office/drawing/2014/main" val="3930065293"/>
                    </a:ext>
                  </a:extLst>
                </a:gridCol>
                <a:gridCol w="2913547">
                  <a:extLst>
                    <a:ext uri="{9D8B030D-6E8A-4147-A177-3AD203B41FA5}">
                      <a16:colId xmlns:a16="http://schemas.microsoft.com/office/drawing/2014/main" val="1527112770"/>
                    </a:ext>
                  </a:extLst>
                </a:gridCol>
              </a:tblGrid>
              <a:tr h="650550">
                <a:tc>
                  <a:txBody>
                    <a:bodyPr/>
                    <a:lstStyle/>
                    <a:p>
                      <a:r>
                        <a:rPr lang="en-US" dirty="0"/>
                        <a:t>Module</a:t>
                      </a:r>
                      <a:endParaRPr lang="en-IN" dirty="0"/>
                    </a:p>
                  </a:txBody>
                  <a:tcPr/>
                </a:tc>
                <a:tc>
                  <a:txBody>
                    <a:bodyPr/>
                    <a:lstStyle/>
                    <a:p>
                      <a:r>
                        <a:rPr lang="en-US" dirty="0"/>
                        <a:t>Wireframe</a:t>
                      </a:r>
                      <a:r>
                        <a:rPr lang="en-US" baseline="0" dirty="0"/>
                        <a:t> design Name</a:t>
                      </a:r>
                      <a:endParaRPr lang="en-IN" dirty="0"/>
                    </a:p>
                  </a:txBody>
                  <a:tcPr/>
                </a:tc>
                <a:tc>
                  <a:txBody>
                    <a:bodyPr/>
                    <a:lstStyle/>
                    <a:p>
                      <a:r>
                        <a:rPr lang="en-US" dirty="0"/>
                        <a:t>Student Associated(</a:t>
                      </a:r>
                      <a:r>
                        <a:rPr lang="en-US" dirty="0" err="1"/>
                        <a:t>RollNo,Name</a:t>
                      </a:r>
                      <a:r>
                        <a:rPr lang="en-US" dirty="0"/>
                        <a:t>)</a:t>
                      </a:r>
                      <a:endParaRPr lang="en-IN" dirty="0"/>
                    </a:p>
                  </a:txBody>
                  <a:tcPr/>
                </a:tc>
                <a:extLst>
                  <a:ext uri="{0D108BD9-81ED-4DB2-BD59-A6C34878D82A}">
                    <a16:rowId xmlns:a16="http://schemas.microsoft.com/office/drawing/2014/main" val="919914114"/>
                  </a:ext>
                </a:extLst>
              </a:tr>
              <a:tr h="650550">
                <a:tc>
                  <a:txBody>
                    <a:bodyPr/>
                    <a:lstStyle/>
                    <a:p>
                      <a:pPr lvl="0">
                        <a:buNone/>
                      </a:pPr>
                      <a:r>
                        <a:rPr lang="en-US" sz="2000" b="0" i="0" u="none" strike="noStrike" noProof="0" dirty="0">
                          <a:latin typeface="Calibri"/>
                        </a:rPr>
                        <a:t>Image Upload</a:t>
                      </a:r>
                    </a:p>
                  </a:txBody>
                  <a:tcPr/>
                </a:tc>
                <a:tc>
                  <a:txBody>
                    <a:bodyPr/>
                    <a:lstStyle/>
                    <a:p>
                      <a:r>
                        <a:rPr lang="en-US" sz="2000" dirty="0"/>
                        <a:t>Image upload interface</a:t>
                      </a:r>
                    </a:p>
                  </a:txBody>
                  <a:tcPr/>
                </a:tc>
                <a:tc>
                  <a:txBody>
                    <a:bodyPr/>
                    <a:lstStyle/>
                    <a:p>
                      <a:pPr lvl="0" algn="l">
                        <a:lnSpc>
                          <a:spcPct val="100000"/>
                        </a:lnSpc>
                        <a:spcBef>
                          <a:spcPts val="0"/>
                        </a:spcBef>
                        <a:spcAft>
                          <a:spcPts val="0"/>
                        </a:spcAft>
                        <a:buNone/>
                      </a:pPr>
                      <a:r>
                        <a:rPr lang="en-US" sz="2000" b="0" i="0" u="none" strike="noStrike" noProof="0" dirty="0">
                          <a:solidFill>
                            <a:srgbClr val="000000"/>
                          </a:solidFill>
                          <a:latin typeface="Calibri"/>
                        </a:rPr>
                        <a:t>CB.EN.U4CSE21365</a:t>
                      </a:r>
                      <a:endParaRPr lang="en-US" sz="2000" dirty="0"/>
                    </a:p>
                    <a:p>
                      <a:pPr lvl="0">
                        <a:buNone/>
                      </a:pPr>
                      <a:endParaRPr lang="en-US" sz="2000" dirty="0"/>
                    </a:p>
                  </a:txBody>
                  <a:tcPr/>
                </a:tc>
                <a:extLst>
                  <a:ext uri="{0D108BD9-81ED-4DB2-BD59-A6C34878D82A}">
                    <a16:rowId xmlns:a16="http://schemas.microsoft.com/office/drawing/2014/main" val="3868857983"/>
                  </a:ext>
                </a:extLst>
              </a:tr>
              <a:tr h="650550">
                <a:tc>
                  <a:txBody>
                    <a:bodyPr/>
                    <a:lstStyle/>
                    <a:p>
                      <a:pPr lvl="0">
                        <a:buNone/>
                      </a:pPr>
                      <a:r>
                        <a:rPr lang="en-IN" sz="2000" b="0" i="0" u="none" strike="noStrike" noProof="0" dirty="0">
                          <a:latin typeface="Calibri"/>
                        </a:rPr>
                        <a:t>Image Preview</a:t>
                      </a:r>
                    </a:p>
                  </a:txBody>
                  <a:tcPr/>
                </a:tc>
                <a:tc>
                  <a:txBody>
                    <a:bodyPr/>
                    <a:lstStyle/>
                    <a:p>
                      <a:pPr lvl="0">
                        <a:buNone/>
                      </a:pPr>
                      <a:r>
                        <a:rPr lang="en-US" sz="2000" b="0" i="0" u="none" strike="noStrike" noProof="0" dirty="0">
                          <a:solidFill>
                            <a:srgbClr val="000000"/>
                          </a:solidFill>
                          <a:latin typeface="Calibri"/>
                        </a:rPr>
                        <a:t>Image confirmation preview</a:t>
                      </a:r>
                    </a:p>
                  </a:txBody>
                  <a:tcPr/>
                </a:tc>
                <a:tc>
                  <a:txBody>
                    <a:bodyPr/>
                    <a:lstStyle/>
                    <a:p>
                      <a:pPr lvl="0" algn="l">
                        <a:lnSpc>
                          <a:spcPct val="100000"/>
                        </a:lnSpc>
                        <a:spcBef>
                          <a:spcPts val="0"/>
                        </a:spcBef>
                        <a:spcAft>
                          <a:spcPts val="0"/>
                        </a:spcAft>
                        <a:buNone/>
                      </a:pPr>
                      <a:r>
                        <a:rPr lang="en-US" sz="2000" b="0" i="0" u="none" strike="noStrike" noProof="0" dirty="0">
                          <a:solidFill>
                            <a:srgbClr val="000000"/>
                          </a:solidFill>
                          <a:latin typeface="Calibri"/>
                        </a:rPr>
                        <a:t>CB.EN.U4CSE21365</a:t>
                      </a:r>
                      <a:endParaRPr lang="en-US" sz="2000" dirty="0"/>
                    </a:p>
                    <a:p>
                      <a:pPr lvl="0">
                        <a:buNone/>
                      </a:pPr>
                      <a:endParaRPr lang="en-US" sz="2000" b="0" i="0" u="none" strike="noStrike" noProof="0" dirty="0">
                        <a:solidFill>
                          <a:srgbClr val="000000"/>
                        </a:solidFill>
                        <a:latin typeface="Calibri"/>
                      </a:endParaRPr>
                    </a:p>
                  </a:txBody>
                  <a:tcPr/>
                </a:tc>
                <a:extLst>
                  <a:ext uri="{0D108BD9-81ED-4DB2-BD59-A6C34878D82A}">
                    <a16:rowId xmlns:a16="http://schemas.microsoft.com/office/drawing/2014/main" val="3990202208"/>
                  </a:ext>
                </a:extLst>
              </a:tr>
              <a:tr h="693921">
                <a:tc>
                  <a:txBody>
                    <a:bodyPr/>
                    <a:lstStyle/>
                    <a:p>
                      <a:pPr marL="0" lvl="0" indent="0" algn="l">
                        <a:lnSpc>
                          <a:spcPct val="100000"/>
                        </a:lnSpc>
                        <a:spcBef>
                          <a:spcPts val="0"/>
                        </a:spcBef>
                        <a:spcAft>
                          <a:spcPts val="0"/>
                        </a:spcAft>
                        <a:buNone/>
                      </a:pPr>
                      <a:r>
                        <a:rPr lang="en-IN" sz="2000" b="0" i="0" u="none" strike="noStrike" noProof="0" dirty="0">
                          <a:latin typeface="Calibri"/>
                        </a:rPr>
                        <a:t>Disease Detection and Result</a:t>
                      </a:r>
                    </a:p>
                  </a:txBody>
                  <a:tcPr/>
                </a:tc>
                <a:tc>
                  <a:txBody>
                    <a:bodyPr/>
                    <a:lstStyle/>
                    <a:p>
                      <a:r>
                        <a:rPr lang="en-IN" sz="2000" dirty="0"/>
                        <a:t>Disease detection process </a:t>
                      </a:r>
                    </a:p>
                    <a:p>
                      <a:pPr lvl="0">
                        <a:buNone/>
                      </a:pPr>
                      <a:r>
                        <a:rPr lang="en-IN" sz="2000" dirty="0"/>
                        <a:t>Detection results Display</a:t>
                      </a:r>
                    </a:p>
                  </a:txBody>
                  <a:tcPr/>
                </a:tc>
                <a:tc>
                  <a:txBody>
                    <a:bodyPr/>
                    <a:lstStyle/>
                    <a:p>
                      <a:pPr lvl="0" algn="l">
                        <a:lnSpc>
                          <a:spcPct val="100000"/>
                        </a:lnSpc>
                        <a:spcBef>
                          <a:spcPts val="0"/>
                        </a:spcBef>
                        <a:spcAft>
                          <a:spcPts val="0"/>
                        </a:spcAft>
                        <a:buNone/>
                      </a:pPr>
                      <a:r>
                        <a:rPr lang="en-US" sz="2000" b="0" i="0" u="none" strike="noStrike" noProof="0" dirty="0">
                          <a:solidFill>
                            <a:srgbClr val="000000"/>
                          </a:solidFill>
                          <a:latin typeface="Calibri"/>
                        </a:rPr>
                        <a:t>CB.EN.U4CSE21365</a:t>
                      </a:r>
                      <a:endParaRPr lang="en-US" sz="2000" dirty="0"/>
                    </a:p>
                    <a:p>
                      <a:pPr lvl="0">
                        <a:buNone/>
                      </a:pPr>
                      <a:endParaRPr lang="en-US" sz="2000" b="0" i="0" u="none" strike="noStrike" noProof="0" dirty="0">
                        <a:solidFill>
                          <a:srgbClr val="000000"/>
                        </a:solidFill>
                        <a:latin typeface="Calibri"/>
                      </a:endParaRPr>
                    </a:p>
                  </a:txBody>
                  <a:tcPr/>
                </a:tc>
                <a:extLst>
                  <a:ext uri="{0D108BD9-81ED-4DB2-BD59-A6C34878D82A}">
                    <a16:rowId xmlns:a16="http://schemas.microsoft.com/office/drawing/2014/main" val="3612333205"/>
                  </a:ext>
                </a:extLst>
              </a:tr>
              <a:tr h="650550">
                <a:tc>
                  <a:txBody>
                    <a:bodyPr/>
                    <a:lstStyle/>
                    <a:p>
                      <a:pPr marL="0" lvl="0" indent="0" algn="l">
                        <a:lnSpc>
                          <a:spcPct val="100000"/>
                        </a:lnSpc>
                        <a:spcBef>
                          <a:spcPts val="0"/>
                        </a:spcBef>
                        <a:spcAft>
                          <a:spcPts val="0"/>
                        </a:spcAft>
                        <a:buNone/>
                      </a:pPr>
                      <a:r>
                        <a:rPr lang="en-IN" sz="2000" b="0" i="0" u="none" strike="noStrike" noProof="0" dirty="0">
                          <a:latin typeface="Calibri"/>
                        </a:rPr>
                        <a:t>Suggested action</a:t>
                      </a:r>
                    </a:p>
                  </a:txBody>
                  <a:tcPr/>
                </a:tc>
                <a:tc>
                  <a:txBody>
                    <a:bodyPr/>
                    <a:lstStyle/>
                    <a:p>
                      <a:r>
                        <a:rPr lang="en-IN" sz="2000" dirty="0"/>
                        <a:t>Additional information &amp; recommendation</a:t>
                      </a:r>
                    </a:p>
                  </a:txBody>
                  <a:tcPr/>
                </a:tc>
                <a:tc>
                  <a:txBody>
                    <a:bodyPr/>
                    <a:lstStyle/>
                    <a:p>
                      <a:pPr lvl="0" algn="l">
                        <a:lnSpc>
                          <a:spcPct val="100000"/>
                        </a:lnSpc>
                        <a:spcBef>
                          <a:spcPts val="0"/>
                        </a:spcBef>
                        <a:spcAft>
                          <a:spcPts val="0"/>
                        </a:spcAft>
                        <a:buNone/>
                      </a:pPr>
                      <a:r>
                        <a:rPr lang="en-US" sz="2000" b="0" i="0" u="none" strike="noStrike" noProof="0" dirty="0">
                          <a:solidFill>
                            <a:srgbClr val="000000"/>
                          </a:solidFill>
                          <a:latin typeface="Calibri"/>
                        </a:rPr>
                        <a:t>CB.EN.U4CSE21365</a:t>
                      </a:r>
                      <a:endParaRPr lang="en-US" sz="2000" dirty="0"/>
                    </a:p>
                    <a:p>
                      <a:pPr lvl="0">
                        <a:buNone/>
                      </a:pPr>
                      <a:endParaRPr lang="en-US" sz="2000" b="0" i="0" u="none" strike="noStrike" noProof="0" dirty="0">
                        <a:solidFill>
                          <a:srgbClr val="000000"/>
                        </a:solidFill>
                        <a:latin typeface="Calibri"/>
                      </a:endParaRPr>
                    </a:p>
                  </a:txBody>
                  <a:tcPr/>
                </a:tc>
                <a:extLst>
                  <a:ext uri="{0D108BD9-81ED-4DB2-BD59-A6C34878D82A}">
                    <a16:rowId xmlns:a16="http://schemas.microsoft.com/office/drawing/2014/main" val="168168312"/>
                  </a:ext>
                </a:extLst>
              </a:tr>
              <a:tr h="650550">
                <a:tc>
                  <a:txBody>
                    <a:bodyPr/>
                    <a:lstStyle/>
                    <a:p>
                      <a:r>
                        <a:rPr lang="en-IN" sz="2000" dirty="0"/>
                        <a:t>User feedback</a:t>
                      </a:r>
                    </a:p>
                  </a:txBody>
                  <a:tcPr/>
                </a:tc>
                <a:tc>
                  <a:txBody>
                    <a:bodyPr/>
                    <a:lstStyle/>
                    <a:p>
                      <a:r>
                        <a:rPr lang="en-IN" sz="2000" dirty="0"/>
                        <a:t>User interaction feedback</a:t>
                      </a:r>
                    </a:p>
                  </a:txBody>
                  <a:tcPr/>
                </a:tc>
                <a:tc>
                  <a:txBody>
                    <a:bodyPr/>
                    <a:lstStyle/>
                    <a:p>
                      <a:pPr lvl="0" algn="l">
                        <a:lnSpc>
                          <a:spcPct val="100000"/>
                        </a:lnSpc>
                        <a:spcBef>
                          <a:spcPts val="0"/>
                        </a:spcBef>
                        <a:spcAft>
                          <a:spcPts val="0"/>
                        </a:spcAft>
                        <a:buNone/>
                      </a:pPr>
                      <a:r>
                        <a:rPr lang="en-IN" sz="2000" b="0" i="0" u="none" strike="noStrike" noProof="0" dirty="0">
                          <a:solidFill>
                            <a:srgbClr val="000000"/>
                          </a:solidFill>
                          <a:latin typeface="Calibri"/>
                        </a:rPr>
                        <a:t>CB.EN.U4CSE21365</a:t>
                      </a:r>
                      <a:endParaRPr lang="en-US" sz="2000" dirty="0"/>
                    </a:p>
                    <a:p>
                      <a:pPr lvl="0">
                        <a:buNone/>
                      </a:pPr>
                      <a:endParaRPr lang="en-IN" sz="2000" dirty="0"/>
                    </a:p>
                  </a:txBody>
                  <a:tcPr/>
                </a:tc>
                <a:extLst>
                  <a:ext uri="{0D108BD9-81ED-4DB2-BD59-A6C34878D82A}">
                    <a16:rowId xmlns:a16="http://schemas.microsoft.com/office/drawing/2014/main" val="215127111"/>
                  </a:ext>
                </a:extLst>
              </a:tr>
              <a:tr h="368645">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383738344"/>
                  </a:ext>
                </a:extLst>
              </a:tr>
            </a:tbl>
          </a:graphicData>
        </a:graphic>
      </p:graphicFrame>
    </p:spTree>
    <p:extLst>
      <p:ext uri="{BB962C8B-B14F-4D97-AF65-F5344CB8AC3E}">
        <p14:creationId xmlns:p14="http://schemas.microsoft.com/office/powerpoint/2010/main" val="1547060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Wireframe designs</a:t>
            </a:r>
            <a:endParaRPr lang="en-IN" dirty="0"/>
          </a:p>
        </p:txBody>
      </p:sp>
      <p:pic>
        <p:nvPicPr>
          <p:cNvPr id="5" name="Content Placeholder 4">
            <a:extLst>
              <a:ext uri="{FF2B5EF4-FFF2-40B4-BE49-F238E27FC236}">
                <a16:creationId xmlns:a16="http://schemas.microsoft.com/office/drawing/2014/main" id="{CB296F6B-E414-D177-890F-56558228F74D}"/>
              </a:ext>
            </a:extLst>
          </p:cNvPr>
          <p:cNvPicPr>
            <a:picLocks noGrp="1" noChangeAspect="1"/>
          </p:cNvPicPr>
          <p:nvPr>
            <p:ph idx="1"/>
          </p:nvPr>
        </p:nvPicPr>
        <p:blipFill>
          <a:blip r:embed="rId2"/>
          <a:stretch>
            <a:fillRect/>
          </a:stretch>
        </p:blipFill>
        <p:spPr>
          <a:xfrm>
            <a:off x="470922" y="1532772"/>
            <a:ext cx="4096322" cy="2086266"/>
          </a:xfrm>
        </p:spPr>
      </p:pic>
      <p:pic>
        <p:nvPicPr>
          <p:cNvPr id="9" name="Picture 8">
            <a:extLst>
              <a:ext uri="{FF2B5EF4-FFF2-40B4-BE49-F238E27FC236}">
                <a16:creationId xmlns:a16="http://schemas.microsoft.com/office/drawing/2014/main" id="{633654A7-FE92-217A-369E-F9F92C70B72A}"/>
              </a:ext>
            </a:extLst>
          </p:cNvPr>
          <p:cNvPicPr>
            <a:picLocks noChangeAspect="1"/>
          </p:cNvPicPr>
          <p:nvPr/>
        </p:nvPicPr>
        <p:blipFill>
          <a:blip r:embed="rId3"/>
          <a:stretch>
            <a:fillRect/>
          </a:stretch>
        </p:blipFill>
        <p:spPr>
          <a:xfrm>
            <a:off x="7624758" y="3169675"/>
            <a:ext cx="4153480" cy="2715004"/>
          </a:xfrm>
          <a:prstGeom prst="rect">
            <a:avLst/>
          </a:prstGeom>
        </p:spPr>
      </p:pic>
      <p:pic>
        <p:nvPicPr>
          <p:cNvPr id="11" name="Picture 10">
            <a:extLst>
              <a:ext uri="{FF2B5EF4-FFF2-40B4-BE49-F238E27FC236}">
                <a16:creationId xmlns:a16="http://schemas.microsoft.com/office/drawing/2014/main" id="{7DB15DDE-2661-BAF3-DFB8-9E9DBD800591}"/>
              </a:ext>
            </a:extLst>
          </p:cNvPr>
          <p:cNvPicPr>
            <a:picLocks noChangeAspect="1"/>
          </p:cNvPicPr>
          <p:nvPr/>
        </p:nvPicPr>
        <p:blipFill>
          <a:blip r:embed="rId4"/>
          <a:stretch>
            <a:fillRect/>
          </a:stretch>
        </p:blipFill>
        <p:spPr>
          <a:xfrm>
            <a:off x="6682740" y="1532772"/>
            <a:ext cx="5267325" cy="1323975"/>
          </a:xfrm>
          <a:prstGeom prst="rect">
            <a:avLst/>
          </a:prstGeom>
        </p:spPr>
      </p:pic>
      <p:pic>
        <p:nvPicPr>
          <p:cNvPr id="13" name="Picture 12">
            <a:extLst>
              <a:ext uri="{FF2B5EF4-FFF2-40B4-BE49-F238E27FC236}">
                <a16:creationId xmlns:a16="http://schemas.microsoft.com/office/drawing/2014/main" id="{286F7FEE-42DA-DFFB-79AE-1C99A8F1C508}"/>
              </a:ext>
            </a:extLst>
          </p:cNvPr>
          <p:cNvPicPr>
            <a:picLocks noChangeAspect="1"/>
          </p:cNvPicPr>
          <p:nvPr/>
        </p:nvPicPr>
        <p:blipFill>
          <a:blip r:embed="rId5"/>
          <a:stretch>
            <a:fillRect/>
          </a:stretch>
        </p:blipFill>
        <p:spPr>
          <a:xfrm>
            <a:off x="4087813" y="4267908"/>
            <a:ext cx="3290888" cy="733425"/>
          </a:xfrm>
          <a:prstGeom prst="rect">
            <a:avLst/>
          </a:prstGeom>
        </p:spPr>
      </p:pic>
      <p:pic>
        <p:nvPicPr>
          <p:cNvPr id="15" name="Picture 14">
            <a:extLst>
              <a:ext uri="{FF2B5EF4-FFF2-40B4-BE49-F238E27FC236}">
                <a16:creationId xmlns:a16="http://schemas.microsoft.com/office/drawing/2014/main" id="{0880946E-2F23-12FF-62A0-E52F55F80FE7}"/>
              </a:ext>
            </a:extLst>
          </p:cNvPr>
          <p:cNvPicPr>
            <a:picLocks noChangeAspect="1"/>
          </p:cNvPicPr>
          <p:nvPr/>
        </p:nvPicPr>
        <p:blipFill>
          <a:blip r:embed="rId6"/>
          <a:stretch>
            <a:fillRect/>
          </a:stretch>
        </p:blipFill>
        <p:spPr>
          <a:xfrm>
            <a:off x="-7141" y="4025020"/>
            <a:ext cx="3971925" cy="1219200"/>
          </a:xfrm>
          <a:prstGeom prst="rect">
            <a:avLst/>
          </a:prstGeom>
        </p:spPr>
      </p:pic>
      <p:sp>
        <p:nvSpPr>
          <p:cNvPr id="3" name="TextBox 2">
            <a:extLst>
              <a:ext uri="{FF2B5EF4-FFF2-40B4-BE49-F238E27FC236}">
                <a16:creationId xmlns:a16="http://schemas.microsoft.com/office/drawing/2014/main" id="{2F429B42-0F88-3B24-A448-96B7E6CDAEAA}"/>
              </a:ext>
            </a:extLst>
          </p:cNvPr>
          <p:cNvSpPr txBox="1"/>
          <p:nvPr/>
        </p:nvSpPr>
        <p:spPr>
          <a:xfrm>
            <a:off x="9876691" y="278423"/>
            <a:ext cx="1802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CSE21365</a:t>
            </a:r>
            <a:endParaRPr lang="en-US" dirty="0"/>
          </a:p>
        </p:txBody>
      </p:sp>
    </p:spTree>
    <p:extLst>
      <p:ext uri="{BB962C8B-B14F-4D97-AF65-F5344CB8AC3E}">
        <p14:creationId xmlns:p14="http://schemas.microsoft.com/office/powerpoint/2010/main" val="2263008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BCF5397-1372-1559-D786-38FA81C80EC1}"/>
              </a:ext>
            </a:extLst>
          </p:cNvPr>
          <p:cNvSpPr txBox="1"/>
          <p:nvPr/>
        </p:nvSpPr>
        <p:spPr>
          <a:xfrm>
            <a:off x="240631" y="390163"/>
            <a:ext cx="10860506" cy="1938992"/>
          </a:xfrm>
          <a:prstGeom prst="rect">
            <a:avLst/>
          </a:prstGeom>
          <a:noFill/>
        </p:spPr>
        <p:txBody>
          <a:bodyPr wrap="square">
            <a:spAutoFit/>
          </a:bodyPr>
          <a:lstStyle/>
          <a:p>
            <a:r>
              <a:rPr lang="en-IN" sz="2400" b="1" dirty="0"/>
              <a:t>Image Preprocessing Module:</a:t>
            </a:r>
          </a:p>
          <a:p>
            <a:endParaRPr lang="en-IN" sz="2400" b="1" dirty="0"/>
          </a:p>
          <a:p>
            <a:pPr>
              <a:buFont typeface="Arial" panose="020B0604020202020204" pitchFamily="34" charset="0"/>
              <a:buChar char="•"/>
            </a:pPr>
            <a:r>
              <a:rPr lang="en-IN" b="1" dirty="0"/>
              <a:t>Feature:</a:t>
            </a:r>
            <a:r>
              <a:rPr lang="en-IN" dirty="0"/>
              <a:t> Prepares the uploaded image for input into the </a:t>
            </a:r>
            <a:r>
              <a:rPr lang="en-IN" b="1" dirty="0" err="1"/>
              <a:t>Xception</a:t>
            </a:r>
            <a:r>
              <a:rPr lang="en-IN" dirty="0"/>
              <a:t> model.</a:t>
            </a:r>
          </a:p>
          <a:p>
            <a:endParaRPr lang="en-IN" dirty="0"/>
          </a:p>
          <a:p>
            <a:pPr>
              <a:buFont typeface="Arial" panose="020B0604020202020204" pitchFamily="34" charset="0"/>
              <a:buChar char="•"/>
            </a:pPr>
            <a:r>
              <a:rPr lang="en-IN" b="1" dirty="0"/>
              <a:t>Implementation:</a:t>
            </a:r>
            <a:r>
              <a:rPr lang="en-IN" dirty="0"/>
              <a:t> The image is resized to the </a:t>
            </a:r>
            <a:r>
              <a:rPr lang="en-IN" b="1" dirty="0" err="1"/>
              <a:t>Xception</a:t>
            </a:r>
            <a:r>
              <a:rPr lang="en-IN" b="1" dirty="0"/>
              <a:t> </a:t>
            </a:r>
            <a:r>
              <a:rPr lang="en-IN" dirty="0"/>
              <a:t>model's required input size (299x299), normalized, and expanded to match the model’s input dimensions.</a:t>
            </a:r>
          </a:p>
        </p:txBody>
      </p:sp>
      <p:sp>
        <p:nvSpPr>
          <p:cNvPr id="6" name="Rectangle 1">
            <a:extLst>
              <a:ext uri="{FF2B5EF4-FFF2-40B4-BE49-F238E27FC236}">
                <a16:creationId xmlns:a16="http://schemas.microsoft.com/office/drawing/2014/main" id="{1345C693-6140-1EF8-B52D-DB46C3CF70D7}"/>
              </a:ext>
            </a:extLst>
          </p:cNvPr>
          <p:cNvSpPr>
            <a:spLocks noChangeArrowheads="1"/>
          </p:cNvSpPr>
          <p:nvPr/>
        </p:nvSpPr>
        <p:spPr bwMode="auto">
          <a:xfrm>
            <a:off x="240630" y="2838363"/>
            <a:ext cx="10860505"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Prediction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a:t>
            </a:r>
            <a:r>
              <a:rPr kumimoji="0" lang="en-US" altLang="en-US" sz="1800" b="0" i="0" u="none" strike="noStrike" cap="none" normalizeH="0" baseline="0" dirty="0">
                <a:ln>
                  <a:noFill/>
                </a:ln>
                <a:solidFill>
                  <a:schemeClr val="tx1"/>
                </a:solidFill>
                <a:effectLst/>
                <a:latin typeface="Arial" panose="020B0604020202020204" pitchFamily="34" charset="0"/>
              </a:rPr>
              <a:t> Performs the classification by passing the preprocessed image through the </a:t>
            </a:r>
            <a:r>
              <a:rPr kumimoji="0" lang="en-US" altLang="en-US" sz="1800" b="0" i="0" u="none" strike="noStrike" cap="none" normalizeH="0" baseline="0" dirty="0" err="1">
                <a:ln>
                  <a:noFill/>
                </a:ln>
                <a:solidFill>
                  <a:schemeClr val="tx1"/>
                </a:solidFill>
                <a:effectLst/>
                <a:latin typeface="Arial" panose="020B0604020202020204" pitchFamily="34" charset="0"/>
              </a:rPr>
              <a:t>Xception</a:t>
            </a:r>
            <a:r>
              <a:rPr kumimoji="0" lang="en-US" altLang="en-US" sz="1800" b="0" i="0" u="none" strike="noStrike" cap="none" normalizeH="0" baseline="0" dirty="0">
                <a:ln>
                  <a:noFill/>
                </a:ln>
                <a:solidFill>
                  <a:schemeClr val="tx1"/>
                </a:solidFill>
                <a:effectLst/>
                <a:latin typeface="Arial" panose="020B0604020202020204" pitchFamily="34" charset="0"/>
              </a:rPr>
              <a:t> model.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Implementation: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The image is fed into the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Xception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model using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model.predict</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The prediction result is a probability distribution across classes, which is processed to return the highest confidence class.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2318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6F59-99EA-62BF-2953-D1A2AC138E6D}"/>
              </a:ext>
            </a:extLst>
          </p:cNvPr>
          <p:cNvSpPr>
            <a:spLocks noGrp="1"/>
          </p:cNvSpPr>
          <p:nvPr>
            <p:ph type="title"/>
          </p:nvPr>
        </p:nvSpPr>
        <p:spPr/>
        <p:txBody>
          <a:bodyPr/>
          <a:lstStyle/>
          <a:p>
            <a:r>
              <a:rPr lang="en-US" dirty="0"/>
              <a:t>Explanation of wireframe designs:</a:t>
            </a:r>
          </a:p>
        </p:txBody>
      </p:sp>
      <p:sp>
        <p:nvSpPr>
          <p:cNvPr id="3" name="Content Placeholder 2">
            <a:extLst>
              <a:ext uri="{FF2B5EF4-FFF2-40B4-BE49-F238E27FC236}">
                <a16:creationId xmlns:a16="http://schemas.microsoft.com/office/drawing/2014/main" id="{557335E2-5692-C8D7-28F7-DA523C1D6160}"/>
              </a:ext>
            </a:extLst>
          </p:cNvPr>
          <p:cNvSpPr>
            <a:spLocks noGrp="1"/>
          </p:cNvSpPr>
          <p:nvPr>
            <p:ph idx="1"/>
          </p:nvPr>
        </p:nvSpPr>
        <p:spPr/>
        <p:txBody>
          <a:bodyPr vert="horz" lIns="91440" tIns="45720" rIns="91440" bIns="45720" rtlCol="0" anchor="t">
            <a:normAutofit/>
          </a:bodyPr>
          <a:lstStyle/>
          <a:p>
            <a:pPr marL="227965" indent="-227965"/>
            <a:r>
              <a:rPr lang="en-US" sz="2200" b="1" dirty="0"/>
              <a:t>Image Upload Module</a:t>
            </a:r>
            <a:r>
              <a:rPr lang="en-US" sz="2200" dirty="0"/>
              <a:t>: Allows users to upload paddy leaf images for disease detection via a form. It also provides a preview of the uploaded image.</a:t>
            </a:r>
          </a:p>
          <a:p>
            <a:pPr marL="227965" indent="-227965"/>
            <a:r>
              <a:rPr lang="en-US" sz="2200" b="1" dirty="0"/>
              <a:t>Image Preview Module</a:t>
            </a:r>
            <a:r>
              <a:rPr lang="en-US" sz="2200" dirty="0"/>
              <a:t>: Displays a preview of the image chosen by the user, allowing them to verify it before submitting.</a:t>
            </a:r>
          </a:p>
          <a:p>
            <a:pPr marL="227965" indent="-227965"/>
            <a:r>
              <a:rPr lang="en-US" sz="2200" b="1" dirty="0"/>
              <a:t>Disease </a:t>
            </a:r>
            <a:r>
              <a:rPr lang="en-US" sz="2200" b="1" dirty="0">
                <a:latin typeface="Times New Roman"/>
                <a:cs typeface="Times New Roman"/>
              </a:rPr>
              <a:t>Detection</a:t>
            </a:r>
            <a:r>
              <a:rPr lang="en-US" sz="2200" b="1" dirty="0"/>
              <a:t> Module</a:t>
            </a:r>
            <a:r>
              <a:rPr lang="en-US" sz="2200" dirty="0"/>
              <a:t>: Simulates the detection of paddy leaf diseases by using predefined disease types with accuracy scores, showing the result to the user.</a:t>
            </a:r>
            <a:endParaRPr lang="en-US" dirty="0"/>
          </a:p>
        </p:txBody>
      </p:sp>
      <p:sp>
        <p:nvSpPr>
          <p:cNvPr id="4" name="TextBox 3">
            <a:extLst>
              <a:ext uri="{FF2B5EF4-FFF2-40B4-BE49-F238E27FC236}">
                <a16:creationId xmlns:a16="http://schemas.microsoft.com/office/drawing/2014/main" id="{175452C1-4867-7BD6-C49D-C952CB65A30D}"/>
              </a:ext>
            </a:extLst>
          </p:cNvPr>
          <p:cNvSpPr txBox="1"/>
          <p:nvPr/>
        </p:nvSpPr>
        <p:spPr>
          <a:xfrm>
            <a:off x="9744807" y="234461"/>
            <a:ext cx="16998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CSE21365</a:t>
            </a:r>
            <a:endParaRPr lang="en-US" dirty="0"/>
          </a:p>
        </p:txBody>
      </p:sp>
    </p:spTree>
    <p:extLst>
      <p:ext uri="{BB962C8B-B14F-4D97-AF65-F5344CB8AC3E}">
        <p14:creationId xmlns:p14="http://schemas.microsoft.com/office/powerpoint/2010/main" val="1616228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BF976-981E-56AF-163B-FD5179CE75CB}"/>
              </a:ext>
            </a:extLst>
          </p:cNvPr>
          <p:cNvSpPr>
            <a:spLocks noGrp="1"/>
          </p:cNvSpPr>
          <p:nvPr>
            <p:ph idx="1"/>
          </p:nvPr>
        </p:nvSpPr>
        <p:spPr>
          <a:xfrm>
            <a:off x="723182" y="689814"/>
            <a:ext cx="10630618" cy="3661225"/>
          </a:xfrm>
        </p:spPr>
        <p:txBody>
          <a:bodyPr vert="horz" lIns="91440" tIns="45720" rIns="91440" bIns="45720" rtlCol="0" anchor="t">
            <a:normAutofit/>
          </a:bodyPr>
          <a:lstStyle/>
          <a:p>
            <a:pPr marL="227965" indent="-227965"/>
            <a:endParaRPr lang="en-US" dirty="0">
              <a:latin typeface="Times New Roman"/>
              <a:cs typeface="Times New Roman"/>
            </a:endParaRPr>
          </a:p>
          <a:p>
            <a:pPr marL="227965" indent="-227965"/>
            <a:r>
              <a:rPr lang="en-US" sz="2200" b="1" dirty="0">
                <a:latin typeface="Times New Roman"/>
                <a:cs typeface="Times New Roman"/>
              </a:rPr>
              <a:t>Result Display Module</a:t>
            </a:r>
            <a:r>
              <a:rPr lang="en-US" sz="2200" dirty="0">
                <a:latin typeface="Times New Roman"/>
                <a:cs typeface="Times New Roman"/>
              </a:rPr>
              <a:t>: Shows the detected disease and the corresponding accuracy score once the image has been analyzed.</a:t>
            </a:r>
          </a:p>
          <a:p>
            <a:pPr marL="227965" indent="-227965"/>
            <a:r>
              <a:rPr lang="en-US" sz="2200" b="1" dirty="0">
                <a:latin typeface="Times New Roman"/>
                <a:cs typeface="Times New Roman"/>
              </a:rPr>
              <a:t>Suggested Action Module</a:t>
            </a:r>
            <a:r>
              <a:rPr lang="en-US" sz="2200" dirty="0">
                <a:latin typeface="Times New Roman"/>
                <a:cs typeface="Times New Roman"/>
              </a:rPr>
              <a:t>: Provides recommended actions based on the detected disease. For example, it suggests appropriate treatments such as the use of pesticides or preventive agricultural practices to manage the disease.</a:t>
            </a:r>
          </a:p>
          <a:p>
            <a:pPr marL="227965" indent="-227965"/>
            <a:r>
              <a:rPr lang="en-US" sz="2200" b="1" dirty="0">
                <a:latin typeface="Times New Roman"/>
                <a:cs typeface="Times New Roman"/>
              </a:rPr>
              <a:t>User Feedback Module</a:t>
            </a:r>
            <a:r>
              <a:rPr lang="en-US" sz="2200" dirty="0">
                <a:latin typeface="Times New Roman"/>
                <a:cs typeface="Times New Roman"/>
              </a:rPr>
              <a:t>: Allows users to provide feedback on the detection result and the suggested action. Users can rate the accuracy of the detection and give comments, helping improve the model's effectiveness.</a:t>
            </a:r>
            <a:endParaRPr lang="en-US">
              <a:latin typeface="Times New Roman"/>
              <a:cs typeface="Times New Roman"/>
            </a:endParaRPr>
          </a:p>
          <a:p>
            <a:pPr marL="227965" indent="-227965"/>
            <a:endParaRPr lang="en-US" dirty="0">
              <a:latin typeface="Times New Roman"/>
              <a:cs typeface="Times New Roman"/>
            </a:endParaRPr>
          </a:p>
          <a:p>
            <a:pPr marL="227965" indent="-227965"/>
            <a:endParaRPr lang="en-US" dirty="0">
              <a:latin typeface="Times New Roman"/>
              <a:cs typeface="Times New Roman"/>
            </a:endParaRPr>
          </a:p>
        </p:txBody>
      </p:sp>
    </p:spTree>
    <p:extLst>
      <p:ext uri="{BB962C8B-B14F-4D97-AF65-F5344CB8AC3E}">
        <p14:creationId xmlns:p14="http://schemas.microsoft.com/office/powerpoint/2010/main" val="3796191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the product</a:t>
            </a:r>
            <a:endParaRPr lang="en-IN" dirty="0"/>
          </a:p>
        </p:txBody>
      </p:sp>
      <p:sp>
        <p:nvSpPr>
          <p:cNvPr id="3" name="Content Placeholder 2"/>
          <p:cNvSpPr>
            <a:spLocks noGrp="1"/>
          </p:cNvSpPr>
          <p:nvPr>
            <p:ph idx="1"/>
          </p:nvPr>
        </p:nvSpPr>
        <p:spPr/>
        <p:txBody>
          <a:bodyPr vert="horz" lIns="91440" tIns="45720" rIns="91440" bIns="45720" rtlCol="0" anchor="t">
            <a:normAutofit fontScale="77500" lnSpcReduction="20000"/>
          </a:bodyPr>
          <a:lstStyle/>
          <a:p>
            <a:pPr marL="227965" indent="-227965"/>
            <a:r>
              <a:rPr lang="en-US" sz="2500" b="1" dirty="0">
                <a:latin typeface="Times New Roman"/>
                <a:ea typeface="Calibri"/>
                <a:cs typeface="Calibri"/>
              </a:rPr>
              <a:t>Step 1: User Interaction with the System</a:t>
            </a:r>
            <a:endParaRPr lang="en-US">
              <a:latin typeface="Times New Roman"/>
              <a:ea typeface="Calibri"/>
              <a:cs typeface="Calibri"/>
            </a:endParaRPr>
          </a:p>
          <a:p>
            <a:pPr marL="227965" indent="-227965">
              <a:buFont typeface="+mj-lt"/>
              <a:buAutoNum type="arabicPeriod"/>
            </a:pPr>
            <a:r>
              <a:rPr lang="en-US" sz="2500" b="1" dirty="0">
                <a:latin typeface="Times New Roman"/>
                <a:ea typeface="Calibri"/>
                <a:cs typeface="Calibri"/>
              </a:rPr>
              <a:t>Image Upload:</a:t>
            </a:r>
            <a:endParaRPr lang="en-US" sz="2500" dirty="0">
              <a:latin typeface="Times New Roman"/>
              <a:ea typeface="Calibri"/>
              <a:cs typeface="Calibri"/>
            </a:endParaRPr>
          </a:p>
          <a:p>
            <a:pPr marL="742950" lvl="1" indent="-285750">
              <a:buFont typeface="+mj-lt"/>
              <a:buAutoNum type="arabicPeriod"/>
            </a:pPr>
            <a:r>
              <a:rPr lang="en-US" sz="2500" dirty="0">
                <a:latin typeface="Times New Roman"/>
                <a:ea typeface="Calibri"/>
                <a:cs typeface="Calibri"/>
              </a:rPr>
              <a:t>The user accesses the platform and is greeted with an interface to upload an image of a paddy leaf.</a:t>
            </a:r>
          </a:p>
          <a:p>
            <a:pPr marL="742950" lvl="1" indent="-285750">
              <a:buFont typeface="+mj-lt"/>
              <a:buAutoNum type="arabicPeriod"/>
            </a:pPr>
            <a:r>
              <a:rPr lang="en-US" sz="2500" dirty="0">
                <a:latin typeface="Times New Roman"/>
                <a:ea typeface="Calibri"/>
                <a:cs typeface="Calibri"/>
              </a:rPr>
              <a:t>They select an image from their device by clicking on the "Upload and Diagnose" button.</a:t>
            </a:r>
          </a:p>
          <a:p>
            <a:pPr marL="227965" indent="-227965">
              <a:buFont typeface="+mj-lt"/>
              <a:buAutoNum type="arabicPeriod"/>
            </a:pPr>
            <a:r>
              <a:rPr lang="en-US" sz="2500" b="1" dirty="0">
                <a:latin typeface="Times New Roman"/>
                <a:ea typeface="Calibri"/>
                <a:cs typeface="Calibri"/>
              </a:rPr>
              <a:t>Preprocessing of Image:</a:t>
            </a:r>
            <a:endParaRPr lang="en-US" sz="2500" dirty="0">
              <a:latin typeface="Times New Roman"/>
              <a:ea typeface="Calibri"/>
              <a:cs typeface="Calibri"/>
            </a:endParaRPr>
          </a:p>
          <a:p>
            <a:pPr marL="742950" lvl="1" indent="-285750">
              <a:buFont typeface="+mj-lt"/>
              <a:buAutoNum type="arabicPeriod"/>
            </a:pPr>
            <a:r>
              <a:rPr lang="en-US" sz="2500" dirty="0">
                <a:latin typeface="Times New Roman"/>
                <a:ea typeface="Calibri"/>
                <a:cs typeface="Calibri"/>
              </a:rPr>
              <a:t>Once the image is uploaded, the AI model preprocesses the image. This might involve steps like:</a:t>
            </a:r>
          </a:p>
          <a:p>
            <a:pPr marL="1143000" lvl="2" indent="-228600">
              <a:buFont typeface="+mj-lt"/>
              <a:buAutoNum type="arabicPeriod"/>
            </a:pPr>
            <a:r>
              <a:rPr lang="en-US" sz="2500" b="1" dirty="0">
                <a:latin typeface="Times New Roman"/>
                <a:ea typeface="Calibri"/>
                <a:cs typeface="Calibri"/>
              </a:rPr>
              <a:t>Resizing</a:t>
            </a:r>
            <a:r>
              <a:rPr lang="en-US" sz="2500" dirty="0">
                <a:latin typeface="Times New Roman"/>
                <a:ea typeface="Calibri"/>
                <a:cs typeface="Calibri"/>
              </a:rPr>
              <a:t> the image to a fixed dimension suitable for the model.</a:t>
            </a:r>
          </a:p>
          <a:p>
            <a:pPr marL="1143000" lvl="2" indent="-228600">
              <a:buFont typeface="+mj-lt"/>
              <a:buAutoNum type="arabicPeriod"/>
            </a:pPr>
            <a:r>
              <a:rPr lang="en-US" sz="2500" b="1" dirty="0">
                <a:latin typeface="Times New Roman"/>
                <a:ea typeface="Calibri"/>
                <a:cs typeface="Calibri"/>
              </a:rPr>
              <a:t>Filtering</a:t>
            </a:r>
            <a:r>
              <a:rPr lang="en-US" sz="2500" dirty="0">
                <a:latin typeface="Times New Roman"/>
                <a:ea typeface="Calibri"/>
                <a:cs typeface="Calibri"/>
              </a:rPr>
              <a:t> to remove noise or enhance key features, such as leaf texture or color changes.</a:t>
            </a:r>
          </a:p>
          <a:p>
            <a:pPr marL="227965" indent="-227965"/>
            <a:r>
              <a:rPr lang="en-US" sz="2500" b="1" dirty="0">
                <a:latin typeface="Times New Roman"/>
                <a:ea typeface="Calibri"/>
                <a:cs typeface="Calibri"/>
              </a:rPr>
              <a:t>Step 2: AI-based Disease Detection</a:t>
            </a:r>
          </a:p>
          <a:p>
            <a:pPr marL="227965" indent="-227965">
              <a:buFont typeface="+mj-lt"/>
              <a:buAutoNum type="arabicPeriod" startAt="3"/>
            </a:pPr>
            <a:r>
              <a:rPr lang="en-US" sz="2500" b="1" dirty="0">
                <a:latin typeface="Times New Roman"/>
                <a:ea typeface="Calibri"/>
                <a:cs typeface="Calibri"/>
              </a:rPr>
              <a:t>Image Analysis using Computer Vision:</a:t>
            </a:r>
            <a:endParaRPr lang="en-US" sz="2500" dirty="0">
              <a:latin typeface="Times New Roman"/>
              <a:ea typeface="Calibri"/>
              <a:cs typeface="Calibri"/>
            </a:endParaRPr>
          </a:p>
          <a:p>
            <a:pPr marL="742950" lvl="1" indent="-285750">
              <a:buFont typeface="+mj-lt"/>
              <a:buAutoNum type="arabicPeriod" startAt="3"/>
            </a:pPr>
            <a:r>
              <a:rPr lang="en-US" sz="2500" dirty="0">
                <a:latin typeface="Times New Roman"/>
                <a:ea typeface="Calibri"/>
                <a:cs typeface="Calibri"/>
              </a:rPr>
              <a:t>The preprocessed image is fed into a deep learning model trained specifically for detecting paddy leaf diseases.</a:t>
            </a:r>
          </a:p>
          <a:p>
            <a:pPr marL="742950" lvl="1" indent="-285750">
              <a:buFont typeface="+mj-lt"/>
              <a:buAutoNum type="arabicPeriod" startAt="3"/>
            </a:pPr>
            <a:r>
              <a:rPr lang="en-US" sz="2500" dirty="0">
                <a:latin typeface="Times New Roman"/>
                <a:ea typeface="Calibri"/>
                <a:cs typeface="Calibri"/>
              </a:rPr>
              <a:t>The model analyzes the image to detect patterns, color variations, and texture anomalies using a </a:t>
            </a:r>
            <a:r>
              <a:rPr lang="en-US" sz="2500" b="1" dirty="0">
                <a:latin typeface="Times New Roman"/>
                <a:ea typeface="Calibri"/>
                <a:cs typeface="Calibri"/>
              </a:rPr>
              <a:t>Convolutional Neural Network (CNN)</a:t>
            </a:r>
            <a:r>
              <a:rPr lang="en-US" sz="2500" dirty="0">
                <a:latin typeface="Times New Roman"/>
                <a:ea typeface="Calibri"/>
                <a:cs typeface="Calibri"/>
              </a:rPr>
              <a:t>.</a:t>
            </a:r>
          </a:p>
          <a:p>
            <a:pPr marL="227965" indent="-227965">
              <a:buFont typeface="+mj-lt"/>
              <a:buAutoNum type="arabicPeriod" startAt="3"/>
            </a:pPr>
            <a:endParaRPr lang="en-US" sz="2500" b="1" dirty="0">
              <a:latin typeface="Times New Roman"/>
              <a:cs typeface="Times New Roman"/>
            </a:endParaRPr>
          </a:p>
          <a:p>
            <a:pPr marL="0" indent="0">
              <a:buNone/>
            </a:pPr>
            <a:endParaRPr lang="en-IN" dirty="0">
              <a:latin typeface="Times New Roman"/>
              <a:cs typeface="Times New Roman"/>
            </a:endParaRPr>
          </a:p>
        </p:txBody>
      </p:sp>
      <p:sp>
        <p:nvSpPr>
          <p:cNvPr id="4" name="TextBox 3">
            <a:extLst>
              <a:ext uri="{FF2B5EF4-FFF2-40B4-BE49-F238E27FC236}">
                <a16:creationId xmlns:a16="http://schemas.microsoft.com/office/drawing/2014/main" id="{A3146A4B-F2A2-1963-39B9-A7BA6B032839}"/>
              </a:ext>
            </a:extLst>
          </p:cNvPr>
          <p:cNvSpPr txBox="1"/>
          <p:nvPr/>
        </p:nvSpPr>
        <p:spPr>
          <a:xfrm>
            <a:off x="9612923" y="117231"/>
            <a:ext cx="17145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ea typeface="Calibri"/>
                <a:cs typeface="Calibri"/>
              </a:rPr>
              <a:t>CSE21365</a:t>
            </a:r>
            <a:endParaRPr lang="en-US" dirty="0"/>
          </a:p>
        </p:txBody>
      </p:sp>
    </p:spTree>
    <p:extLst>
      <p:ext uri="{BB962C8B-B14F-4D97-AF65-F5344CB8AC3E}">
        <p14:creationId xmlns:p14="http://schemas.microsoft.com/office/powerpoint/2010/main" val="740671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309B23-B69D-62A7-C48A-04EB31F228BF}"/>
              </a:ext>
            </a:extLst>
          </p:cNvPr>
          <p:cNvSpPr>
            <a:spLocks noGrp="1"/>
          </p:cNvSpPr>
          <p:nvPr>
            <p:ph idx="1"/>
          </p:nvPr>
        </p:nvSpPr>
        <p:spPr>
          <a:xfrm>
            <a:off x="838200" y="402267"/>
            <a:ext cx="10515600" cy="5774696"/>
          </a:xfrm>
        </p:spPr>
        <p:txBody>
          <a:bodyPr vert="horz" lIns="91440" tIns="45720" rIns="91440" bIns="45720" rtlCol="0" anchor="t">
            <a:noAutofit/>
          </a:bodyPr>
          <a:lstStyle/>
          <a:p>
            <a:pPr marL="0" indent="0">
              <a:buNone/>
            </a:pPr>
            <a:r>
              <a:rPr lang="en-US" sz="1800" b="1" dirty="0">
                <a:latin typeface="Times New Roman"/>
                <a:ea typeface="Calibri"/>
                <a:cs typeface="Calibri"/>
              </a:rPr>
              <a:t>4.Disease Classification:</a:t>
            </a:r>
            <a:endParaRPr lang="en-US" sz="1800" dirty="0">
              <a:latin typeface="Times New Roman"/>
              <a:ea typeface="Calibri"/>
              <a:cs typeface="Calibri"/>
            </a:endParaRPr>
          </a:p>
          <a:p>
            <a:pPr marL="742950" lvl="1" indent="-285750">
              <a:buAutoNum type="arabicPeriod"/>
            </a:pPr>
            <a:r>
              <a:rPr lang="en-US" sz="1800" dirty="0">
                <a:latin typeface="Times New Roman"/>
                <a:ea typeface="Calibri"/>
                <a:cs typeface="Calibri"/>
              </a:rPr>
              <a:t>The AI model has been trained on a dataset of paddy leaf images, labeled with specific diseases. The model predicts the most likely disease from categories such as:</a:t>
            </a:r>
          </a:p>
          <a:p>
            <a:pPr marL="685165" lvl="2" indent="-227965"/>
            <a:endParaRPr lang="en-US" sz="1800" dirty="0">
              <a:latin typeface="Times New Roman"/>
              <a:ea typeface="Calibri"/>
              <a:cs typeface="Calibri"/>
            </a:endParaRPr>
          </a:p>
          <a:p>
            <a:pPr marL="1143000" lvl="2" indent="-228600">
              <a:buAutoNum type="arabicPeriod"/>
            </a:pPr>
            <a:r>
              <a:rPr lang="en-US" sz="1800" dirty="0">
                <a:latin typeface="Times New Roman"/>
                <a:ea typeface="Calibri"/>
                <a:cs typeface="Calibri"/>
              </a:rPr>
              <a:t>Bacterial leaf blight</a:t>
            </a:r>
          </a:p>
          <a:p>
            <a:pPr marL="1143000" lvl="2" indent="-228600">
              <a:buAutoNum type="arabicPeriod"/>
            </a:pPr>
            <a:r>
              <a:rPr lang="en-US" sz="1800" dirty="0">
                <a:latin typeface="Times New Roman"/>
                <a:ea typeface="Calibri"/>
                <a:cs typeface="Calibri"/>
              </a:rPr>
              <a:t>bacterial leaf treak</a:t>
            </a:r>
          </a:p>
          <a:p>
            <a:pPr marL="1143000" lvl="2" indent="-228600">
              <a:buAutoNum type="arabicPeriod"/>
            </a:pPr>
            <a:r>
              <a:rPr lang="en-US" sz="1800" dirty="0">
                <a:latin typeface="Times New Roman"/>
                <a:ea typeface="Calibri"/>
                <a:cs typeface="Calibri"/>
              </a:rPr>
              <a:t> bacterial panicle blight</a:t>
            </a:r>
          </a:p>
          <a:p>
            <a:pPr marL="1143000" lvl="2" indent="-228600">
              <a:buAutoNum type="arabicPeriod"/>
            </a:pPr>
            <a:r>
              <a:rPr lang="en-US" sz="1800" dirty="0">
                <a:latin typeface="Times New Roman"/>
                <a:ea typeface="Calibri"/>
                <a:cs typeface="Calibri"/>
              </a:rPr>
              <a:t>blast</a:t>
            </a:r>
          </a:p>
          <a:p>
            <a:pPr marL="1143000" lvl="2" indent="-228600">
              <a:buAutoNum type="arabicPeriod"/>
            </a:pPr>
            <a:r>
              <a:rPr lang="en-US" sz="1800" dirty="0">
                <a:latin typeface="Times New Roman"/>
                <a:ea typeface="Calibri"/>
                <a:cs typeface="Calibri"/>
              </a:rPr>
              <a:t> brown spot</a:t>
            </a:r>
          </a:p>
          <a:p>
            <a:pPr marL="1143000" lvl="2" indent="-228600">
              <a:buAutoNum type="arabicPeriod"/>
            </a:pPr>
            <a:r>
              <a:rPr lang="en-US" sz="1800" dirty="0">
                <a:latin typeface="Times New Roman"/>
                <a:ea typeface="Calibri"/>
                <a:cs typeface="Calibri"/>
              </a:rPr>
              <a:t> dead heart</a:t>
            </a:r>
          </a:p>
          <a:p>
            <a:pPr marL="1143000" lvl="2" indent="-228600">
              <a:buAutoNum type="arabicPeriod"/>
            </a:pPr>
            <a:r>
              <a:rPr lang="en-US" sz="1800" dirty="0">
                <a:latin typeface="Times New Roman"/>
                <a:ea typeface="Calibri"/>
                <a:cs typeface="Calibri"/>
              </a:rPr>
              <a:t> downy mildew</a:t>
            </a:r>
          </a:p>
          <a:p>
            <a:pPr marL="1143000" lvl="2" indent="-228600">
              <a:buAutoNum type="arabicPeriod"/>
            </a:pPr>
            <a:r>
              <a:rPr lang="en-US" sz="1800" dirty="0">
                <a:latin typeface="Times New Roman"/>
                <a:ea typeface="Calibri"/>
                <a:cs typeface="Calibri"/>
              </a:rPr>
              <a:t> Hispa</a:t>
            </a:r>
          </a:p>
          <a:p>
            <a:pPr marL="1143000" lvl="2" indent="-228600">
              <a:buAutoNum type="arabicPeriod"/>
            </a:pPr>
            <a:r>
              <a:rPr lang="en-US" sz="1800" dirty="0">
                <a:latin typeface="Times New Roman"/>
                <a:ea typeface="Calibri"/>
                <a:cs typeface="Calibri"/>
              </a:rPr>
              <a:t> normal</a:t>
            </a:r>
          </a:p>
          <a:p>
            <a:pPr marL="1143000" lvl="2" indent="-228600">
              <a:buAutoNum type="arabicPeriod"/>
            </a:pPr>
            <a:r>
              <a:rPr lang="en-US" sz="1800" dirty="0">
                <a:latin typeface="Times New Roman"/>
                <a:ea typeface="Calibri"/>
                <a:cs typeface="Calibri"/>
              </a:rPr>
              <a:t>Rice sheath blight</a:t>
            </a:r>
          </a:p>
          <a:p>
            <a:pPr marL="1143000" lvl="2" indent="-228600">
              <a:buAutoNum type="arabicPeriod"/>
            </a:pPr>
            <a:r>
              <a:rPr lang="en-US" sz="1800" dirty="0">
                <a:latin typeface="Times New Roman"/>
                <a:ea typeface="Calibri"/>
                <a:cs typeface="Calibri"/>
              </a:rPr>
              <a:t>smut</a:t>
            </a:r>
          </a:p>
          <a:p>
            <a:pPr marL="1143000" lvl="2" indent="-228600">
              <a:buAutoNum type="arabicPeriod"/>
            </a:pPr>
            <a:r>
              <a:rPr lang="en-US" sz="1800" dirty="0">
                <a:latin typeface="Times New Roman"/>
                <a:ea typeface="Calibri"/>
                <a:cs typeface="Calibri"/>
              </a:rPr>
              <a:t>tungro</a:t>
            </a:r>
          </a:p>
          <a:p>
            <a:pPr marL="742950" lvl="1" indent="-285750">
              <a:buAutoNum type="arabicPeriod"/>
            </a:pPr>
            <a:endParaRPr lang="en-US" sz="1800" dirty="0">
              <a:latin typeface="Times New Roman"/>
              <a:ea typeface="Calibri"/>
              <a:cs typeface="Calibri"/>
            </a:endParaRPr>
          </a:p>
        </p:txBody>
      </p:sp>
    </p:spTree>
    <p:extLst>
      <p:ext uri="{BB962C8B-B14F-4D97-AF65-F5344CB8AC3E}">
        <p14:creationId xmlns:p14="http://schemas.microsoft.com/office/powerpoint/2010/main" val="2345810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896004-62FE-4BDC-6E4E-2EAC416465AD}"/>
              </a:ext>
            </a:extLst>
          </p:cNvPr>
          <p:cNvSpPr>
            <a:spLocks noGrp="1"/>
          </p:cNvSpPr>
          <p:nvPr>
            <p:ph idx="1"/>
          </p:nvPr>
        </p:nvSpPr>
        <p:spPr>
          <a:xfrm>
            <a:off x="723182" y="718569"/>
            <a:ext cx="10630618" cy="5458394"/>
          </a:xfrm>
        </p:spPr>
        <p:txBody>
          <a:bodyPr vert="horz" lIns="91440" tIns="45720" rIns="91440" bIns="45720" rtlCol="0" anchor="t">
            <a:normAutofit/>
          </a:bodyPr>
          <a:lstStyle/>
          <a:p>
            <a:pPr marL="742950" lvl="1" indent="-285750">
              <a:buAutoNum type="arabicPeriod"/>
            </a:pPr>
            <a:endParaRPr lang="en-US" sz="1800" dirty="0">
              <a:latin typeface="Times New Roman"/>
              <a:ea typeface="Calibri"/>
              <a:cs typeface="Calibri"/>
            </a:endParaRPr>
          </a:p>
          <a:p>
            <a:pPr marL="0" indent="0">
              <a:buNone/>
            </a:pPr>
            <a:r>
              <a:rPr lang="en-US" sz="1800" b="1" dirty="0">
                <a:latin typeface="Times New Roman"/>
                <a:ea typeface="Calibri"/>
                <a:cs typeface="Calibri"/>
              </a:rPr>
              <a:t>5. Diagnosis Display:</a:t>
            </a:r>
            <a:endParaRPr lang="en-US" sz="1800" dirty="0">
              <a:latin typeface="Times New Roman"/>
              <a:ea typeface="Calibri"/>
              <a:cs typeface="Calibri"/>
            </a:endParaRPr>
          </a:p>
          <a:p>
            <a:pPr marL="742950" lvl="1" indent="-285750">
              <a:buAutoNum type="arabicPeriod"/>
            </a:pPr>
            <a:r>
              <a:rPr lang="en-US" sz="1800" dirty="0">
                <a:latin typeface="Times New Roman"/>
                <a:ea typeface="Calibri"/>
                <a:cs typeface="Calibri"/>
              </a:rPr>
              <a:t>The system presents the user with the following information:</a:t>
            </a:r>
          </a:p>
          <a:p>
            <a:pPr marL="1143000" lvl="2" indent="-228600">
              <a:buAutoNum type="arabicPeriod"/>
            </a:pPr>
            <a:r>
              <a:rPr lang="en-US" sz="1800" b="1" dirty="0">
                <a:latin typeface="Times New Roman"/>
                <a:ea typeface="Calibri"/>
                <a:cs typeface="Calibri"/>
              </a:rPr>
              <a:t>Disease Name</a:t>
            </a:r>
            <a:r>
              <a:rPr lang="en-US" sz="1800" dirty="0">
                <a:latin typeface="Times New Roman"/>
                <a:ea typeface="Calibri"/>
                <a:cs typeface="Calibri"/>
              </a:rPr>
              <a:t> (e.g., "Bacterial Leaf Blight").</a:t>
            </a:r>
          </a:p>
          <a:p>
            <a:pPr marL="1143000" lvl="2" indent="-228600">
              <a:buAutoNum type="arabicPeriod"/>
            </a:pPr>
            <a:r>
              <a:rPr lang="en-US" sz="1800" b="1" dirty="0">
                <a:latin typeface="Times New Roman"/>
                <a:ea typeface="Calibri"/>
                <a:cs typeface="Calibri"/>
              </a:rPr>
              <a:t>Confidence Score</a:t>
            </a:r>
            <a:r>
              <a:rPr lang="en-US" sz="1800" dirty="0">
                <a:latin typeface="Times New Roman"/>
                <a:ea typeface="Calibri"/>
                <a:cs typeface="Calibri"/>
              </a:rPr>
              <a:t> (e.g., "92% confidence").</a:t>
            </a:r>
          </a:p>
          <a:p>
            <a:pPr marL="1143000" lvl="2" indent="-228600">
              <a:buAutoNum type="arabicPeriod"/>
            </a:pPr>
            <a:r>
              <a:rPr lang="en-US" sz="1800" b="1" dirty="0">
                <a:latin typeface="Times New Roman"/>
                <a:ea typeface="Calibri"/>
                <a:cs typeface="Calibri"/>
              </a:rPr>
              <a:t>Suggested Action</a:t>
            </a:r>
            <a:r>
              <a:rPr lang="en-US" sz="1800" dirty="0">
                <a:latin typeface="Times New Roman"/>
                <a:ea typeface="Calibri"/>
                <a:cs typeface="Calibri"/>
              </a:rPr>
              <a:t> (e.g., "Use fungicides containing copper Oxychloride").</a:t>
            </a:r>
          </a:p>
          <a:p>
            <a:pPr marL="914400" lvl="2" indent="0">
              <a:buNone/>
            </a:pPr>
            <a:r>
              <a:rPr lang="en-US" sz="1800" b="1" dirty="0">
                <a:latin typeface="Times New Roman"/>
                <a:ea typeface="Calibri"/>
                <a:cs typeface="Calibri"/>
              </a:rPr>
              <a:t>Step 3: Displaying Results to the User</a:t>
            </a:r>
            <a:endParaRPr lang="en-US" sz="1800" dirty="0">
              <a:latin typeface="Times New Roman"/>
              <a:ea typeface="Calibri"/>
              <a:cs typeface="Calibri"/>
            </a:endParaRPr>
          </a:p>
          <a:p>
            <a:pPr marL="742950" lvl="1" indent="-285750">
              <a:buAutoNum type="arabicPeriod"/>
            </a:pPr>
            <a:r>
              <a:rPr lang="en-US" sz="1800" dirty="0">
                <a:latin typeface="Times New Roman"/>
                <a:ea typeface="Calibri"/>
                <a:cs typeface="Calibri"/>
              </a:rPr>
              <a:t>These results are displayed in a clean, organized manner on the screen.</a:t>
            </a:r>
          </a:p>
          <a:p>
            <a:pPr marL="227965" indent="-227965"/>
            <a:r>
              <a:rPr lang="en-US" sz="1800" b="1" dirty="0">
                <a:latin typeface="Times New Roman"/>
                <a:ea typeface="Calibri"/>
                <a:cs typeface="Calibri"/>
              </a:rPr>
              <a:t>Step 4: User Feedback and Continuous Learning</a:t>
            </a:r>
          </a:p>
          <a:p>
            <a:pPr marL="742950" lvl="1" indent="-285750">
              <a:buAutoNum type="arabicPeriod"/>
            </a:pPr>
            <a:r>
              <a:rPr lang="en-US" sz="1800" dirty="0">
                <a:latin typeface="Times New Roman"/>
                <a:ea typeface="Calibri"/>
                <a:cs typeface="Calibri"/>
              </a:rPr>
              <a:t>For each prediction, the model outputs a </a:t>
            </a:r>
            <a:r>
              <a:rPr lang="en-US" sz="1800" b="1" dirty="0">
                <a:latin typeface="Times New Roman"/>
                <a:ea typeface="Calibri"/>
                <a:cs typeface="Calibri"/>
              </a:rPr>
              <a:t>confidence score</a:t>
            </a:r>
            <a:r>
              <a:rPr lang="en-US" sz="1800" dirty="0">
                <a:latin typeface="Times New Roman"/>
                <a:ea typeface="Calibri"/>
                <a:cs typeface="Calibri"/>
              </a:rPr>
              <a:t>, indicating how sure it is about the diagnosis (e.g., "92% confident").</a:t>
            </a:r>
          </a:p>
          <a:p>
            <a:pPr marL="227965" indent="-227965"/>
            <a:endParaRPr lang="en-US" sz="1800" b="1" dirty="0">
              <a:latin typeface="Times New Roman"/>
              <a:ea typeface="Calibri"/>
              <a:cs typeface="Calibri"/>
            </a:endParaRPr>
          </a:p>
        </p:txBody>
      </p:sp>
    </p:spTree>
    <p:extLst>
      <p:ext uri="{BB962C8B-B14F-4D97-AF65-F5344CB8AC3E}">
        <p14:creationId xmlns:p14="http://schemas.microsoft.com/office/powerpoint/2010/main" val="2005930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646682"/>
            <a:ext cx="10515600" cy="5530281"/>
          </a:xfrm>
        </p:spPr>
        <p:txBody>
          <a:bodyPr vert="horz" lIns="91440" tIns="45720" rIns="91440" bIns="45720" rtlCol="0" anchor="t">
            <a:normAutofit/>
          </a:bodyPr>
          <a:lstStyle/>
          <a:p>
            <a:pPr marL="227965" indent="-227965">
              <a:buFont typeface="+mj-lt"/>
              <a:buAutoNum type="arabicPeriod" startAt="5"/>
            </a:pPr>
            <a:endParaRPr lang="en-US" sz="1800" b="1" dirty="0">
              <a:latin typeface="Times New Roman"/>
              <a:ea typeface="Calibri"/>
              <a:cs typeface="Calibri"/>
            </a:endParaRPr>
          </a:p>
          <a:p>
            <a:pPr marL="227965" indent="-227965">
              <a:buFont typeface="+mj-lt"/>
              <a:buAutoNum type="arabicPeriod" startAt="6"/>
            </a:pPr>
            <a:r>
              <a:rPr lang="en-US" sz="1800" b="1" dirty="0">
                <a:latin typeface="Times New Roman"/>
                <a:ea typeface="Calibri"/>
                <a:cs typeface="Calibri"/>
              </a:rPr>
              <a:t>User Feedback Collection:</a:t>
            </a:r>
            <a:endParaRPr lang="en-US" sz="1800" dirty="0">
              <a:latin typeface="Times New Roman"/>
              <a:ea typeface="Calibri"/>
              <a:cs typeface="Calibri"/>
            </a:endParaRPr>
          </a:p>
          <a:p>
            <a:pPr marL="742950" lvl="1" indent="-285750">
              <a:buFont typeface="+mj-lt"/>
              <a:buAutoNum type="arabicPeriod" startAt="6"/>
            </a:pPr>
            <a:r>
              <a:rPr lang="en-US" sz="1800" dirty="0">
                <a:latin typeface="Times New Roman"/>
                <a:ea typeface="Calibri"/>
                <a:cs typeface="Calibri"/>
              </a:rPr>
              <a:t>After the results are displayed, the system encourages users to provide feedback regarding the accuracy of the diagnosis or general user experience.</a:t>
            </a:r>
          </a:p>
          <a:p>
            <a:pPr marL="742950" lvl="1" indent="-285750">
              <a:buFont typeface="+mj-lt"/>
              <a:buAutoNum type="arabicPeriod" startAt="6"/>
            </a:pPr>
            <a:r>
              <a:rPr lang="en-US" sz="1800" dirty="0">
                <a:latin typeface="Times New Roman"/>
                <a:ea typeface="Calibri"/>
                <a:cs typeface="Calibri"/>
              </a:rPr>
              <a:t>The feedback is gathered via a form where users can type in their comments and submit them.</a:t>
            </a:r>
          </a:p>
          <a:p>
            <a:pPr marL="227965" indent="-227965">
              <a:buFont typeface="+mj-lt"/>
              <a:buAutoNum type="arabicPeriod" startAt="6"/>
            </a:pPr>
            <a:r>
              <a:rPr lang="en-US" sz="1800" b="1" dirty="0">
                <a:latin typeface="Times New Roman"/>
                <a:ea typeface="Calibri"/>
                <a:cs typeface="Calibri"/>
              </a:rPr>
              <a:t>AI Continuous Learning:</a:t>
            </a:r>
            <a:endParaRPr lang="en-US" sz="1800" dirty="0">
              <a:latin typeface="Times New Roman"/>
              <a:ea typeface="Calibri"/>
              <a:cs typeface="Calibri"/>
            </a:endParaRPr>
          </a:p>
          <a:p>
            <a:pPr marL="742950" lvl="1" indent="-285750">
              <a:buFont typeface="+mj-lt"/>
              <a:buAutoNum type="arabicPeriod" startAt="6"/>
            </a:pPr>
            <a:r>
              <a:rPr lang="en-US" sz="1800" dirty="0">
                <a:latin typeface="Times New Roman"/>
                <a:ea typeface="Calibri"/>
                <a:cs typeface="Calibri"/>
              </a:rPr>
              <a:t>The feedback provided by users can be used to improve the model. For instance:</a:t>
            </a:r>
          </a:p>
          <a:p>
            <a:pPr marL="1143000" lvl="2" indent="-228600">
              <a:buFont typeface="+mj-lt"/>
              <a:buAutoNum type="arabicPeriod" startAt="6"/>
            </a:pPr>
            <a:r>
              <a:rPr lang="en-US" sz="1800" dirty="0">
                <a:latin typeface="Times New Roman"/>
                <a:ea typeface="Calibri"/>
                <a:cs typeface="Calibri"/>
              </a:rPr>
              <a:t>If a user reports that the diagnosis was incorrect, the feedback could be reviewed, and the system could use this information to retrain or fine-tune the model.</a:t>
            </a:r>
          </a:p>
          <a:p>
            <a:pPr marL="1143000" lvl="2" indent="-228600">
              <a:buFont typeface="+mj-lt"/>
              <a:buAutoNum type="arabicPeriod" startAt="6"/>
            </a:pPr>
            <a:r>
              <a:rPr lang="en-US" sz="1800" dirty="0">
                <a:latin typeface="Times New Roman"/>
                <a:ea typeface="Calibri"/>
                <a:cs typeface="Calibri"/>
              </a:rPr>
              <a:t>Over time, this creates a continuous learning loop where the AI becomes more accurate as more users interact with the system.</a:t>
            </a:r>
          </a:p>
          <a:p>
            <a:pPr marL="227965" indent="-227965"/>
            <a:r>
              <a:rPr lang="en-US" sz="1800" b="1" dirty="0">
                <a:latin typeface="Times New Roman"/>
                <a:ea typeface="Calibri"/>
                <a:cs typeface="Calibri"/>
              </a:rPr>
              <a:t>Step 5: Actions for Disease Management</a:t>
            </a:r>
          </a:p>
          <a:p>
            <a:pPr marL="1143000" lvl="2" indent="-228600">
              <a:buFont typeface="+mj-lt"/>
              <a:buAutoNum type="arabicPeriod" startAt="10"/>
            </a:pPr>
            <a:r>
              <a:rPr lang="en-US" sz="1800" dirty="0">
                <a:latin typeface="Times New Roman"/>
                <a:ea typeface="Calibri"/>
                <a:cs typeface="Calibri"/>
              </a:rPr>
              <a:t>Allowing users to </a:t>
            </a:r>
            <a:r>
              <a:rPr lang="en-US" sz="1800" b="1" dirty="0">
                <a:latin typeface="Times New Roman"/>
                <a:ea typeface="Calibri"/>
                <a:cs typeface="Calibri"/>
              </a:rPr>
              <a:t>track their paddy field’s health</a:t>
            </a:r>
            <a:r>
              <a:rPr lang="en-US" sz="1800" dirty="0">
                <a:latin typeface="Times New Roman"/>
                <a:ea typeface="Calibri"/>
                <a:cs typeface="Calibri"/>
              </a:rPr>
              <a:t> over time by uploading multiple images and viewing a timeline of results.</a:t>
            </a:r>
          </a:p>
          <a:p>
            <a:pPr marL="0" indent="0">
              <a:buNone/>
            </a:pPr>
            <a:endParaRPr lang="en-IN" sz="1800" dirty="0">
              <a:latin typeface="Times New Roman"/>
              <a:ea typeface="Calibri"/>
              <a:cs typeface="Calibri"/>
            </a:endParaRPr>
          </a:p>
        </p:txBody>
      </p:sp>
    </p:spTree>
    <p:extLst>
      <p:ext uri="{BB962C8B-B14F-4D97-AF65-F5344CB8AC3E}">
        <p14:creationId xmlns:p14="http://schemas.microsoft.com/office/powerpoint/2010/main" val="40224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2353" y="303955"/>
            <a:ext cx="10681447" cy="5873008"/>
          </a:xfrm>
        </p:spPr>
        <p:txBody>
          <a:bodyPr vert="horz" lIns="91440" tIns="45720" rIns="91440" bIns="45720" rtlCol="0" anchor="t">
            <a:noAutofit/>
          </a:bodyPr>
          <a:lstStyle/>
          <a:p>
            <a:pPr marL="227965" indent="-227965">
              <a:buFont typeface="+mj-lt"/>
              <a:buAutoNum type="arabicPeriod" startAt="8"/>
            </a:pPr>
            <a:r>
              <a:rPr lang="en-US" sz="1800" b="1" dirty="0">
                <a:latin typeface="Times New Roman"/>
                <a:ea typeface="Calibri"/>
                <a:cs typeface="Calibri"/>
              </a:rPr>
              <a:t>Actionable Insights:</a:t>
            </a:r>
            <a:endParaRPr lang="en-US" sz="1800" dirty="0">
              <a:latin typeface="Times New Roman"/>
              <a:ea typeface="Calibri"/>
              <a:cs typeface="Calibri"/>
            </a:endParaRPr>
          </a:p>
          <a:p>
            <a:pPr marL="742950" lvl="1" indent="-285750">
              <a:buFont typeface="+mj-lt"/>
              <a:buAutoNum type="arabicPeriod" startAt="8"/>
            </a:pPr>
            <a:r>
              <a:rPr lang="en-US" sz="1800" dirty="0">
                <a:latin typeface="Times New Roman"/>
                <a:ea typeface="Calibri"/>
                <a:cs typeface="Calibri"/>
              </a:rPr>
              <a:t>Based on the disease detected, the system provides </a:t>
            </a:r>
            <a:r>
              <a:rPr lang="en-US" sz="1800" b="1" dirty="0">
                <a:latin typeface="Times New Roman"/>
                <a:ea typeface="Calibri"/>
                <a:cs typeface="Calibri"/>
              </a:rPr>
              <a:t>recommended treatment options</a:t>
            </a:r>
            <a:r>
              <a:rPr lang="en-US" sz="1800" dirty="0">
                <a:latin typeface="Times New Roman"/>
                <a:ea typeface="Calibri"/>
                <a:cs typeface="Calibri"/>
              </a:rPr>
              <a:t> or actions the user should take to mitigate the disease. This might include:</a:t>
            </a:r>
          </a:p>
          <a:p>
            <a:pPr marL="1143000" lvl="2" indent="-228600">
              <a:buFont typeface="+mj-lt"/>
              <a:buAutoNum type="arabicPeriod" startAt="8"/>
            </a:pPr>
            <a:r>
              <a:rPr lang="en-US" sz="1800" dirty="0">
                <a:latin typeface="Times New Roman"/>
                <a:ea typeface="Calibri"/>
                <a:cs typeface="Calibri"/>
              </a:rPr>
              <a:t>Suggesting fungicides or insecticides.</a:t>
            </a:r>
          </a:p>
          <a:p>
            <a:pPr marL="1143000" lvl="2" indent="-228600">
              <a:buFont typeface="+mj-lt"/>
              <a:buAutoNum type="arabicPeriod" startAt="8"/>
            </a:pPr>
            <a:r>
              <a:rPr lang="en-US" sz="1800" dirty="0">
                <a:latin typeface="Times New Roman"/>
                <a:ea typeface="Calibri"/>
                <a:cs typeface="Calibri"/>
              </a:rPr>
              <a:t>Recommending specific agronomic practices to prevent the disease from spreading.</a:t>
            </a:r>
          </a:p>
          <a:p>
            <a:pPr marL="227965" indent="-227965"/>
            <a:r>
              <a:rPr lang="en-US" sz="1800" b="1" dirty="0">
                <a:latin typeface="Times New Roman"/>
                <a:ea typeface="Calibri"/>
                <a:cs typeface="Calibri"/>
              </a:rPr>
              <a:t>Step 6: AI Model Backend Enhancements</a:t>
            </a:r>
          </a:p>
          <a:p>
            <a:pPr marL="227965" indent="-227965">
              <a:buFont typeface="+mj-lt"/>
              <a:buAutoNum type="arabicPeriod" startAt="9"/>
            </a:pPr>
            <a:r>
              <a:rPr lang="en-US" sz="1800" b="1" dirty="0">
                <a:latin typeface="Times New Roman"/>
                <a:ea typeface="Calibri"/>
                <a:cs typeface="Calibri"/>
              </a:rPr>
              <a:t>Backend Processing and Model Update:</a:t>
            </a:r>
            <a:endParaRPr lang="en-US" sz="1800" dirty="0">
              <a:latin typeface="Times New Roman"/>
              <a:ea typeface="Calibri"/>
              <a:cs typeface="Calibri"/>
            </a:endParaRPr>
          </a:p>
          <a:p>
            <a:pPr marL="742950" lvl="1" indent="-285750">
              <a:buFont typeface="+mj-lt"/>
              <a:buAutoNum type="arabicPeriod" startAt="9"/>
            </a:pPr>
            <a:r>
              <a:rPr lang="en-US" sz="1800" dirty="0">
                <a:latin typeface="Times New Roman"/>
                <a:ea typeface="Calibri"/>
                <a:cs typeface="Calibri"/>
              </a:rPr>
              <a:t>The AI model operates in the backend, continuously learning from new image uploads and user feedback.</a:t>
            </a:r>
          </a:p>
          <a:p>
            <a:pPr marL="742950" lvl="1" indent="-285750">
              <a:buFont typeface="+mj-lt"/>
              <a:buAutoNum type="arabicPeriod" startAt="9"/>
            </a:pPr>
            <a:r>
              <a:rPr lang="en-US" sz="1800" dirty="0">
                <a:latin typeface="Times New Roman"/>
                <a:ea typeface="Calibri"/>
                <a:cs typeface="Calibri"/>
              </a:rPr>
              <a:t>It leverages </a:t>
            </a:r>
            <a:r>
              <a:rPr lang="en-US" sz="1800" b="1" dirty="0">
                <a:latin typeface="Times New Roman"/>
                <a:ea typeface="Calibri"/>
                <a:cs typeface="Calibri"/>
              </a:rPr>
              <a:t>Transfer Learning</a:t>
            </a:r>
            <a:r>
              <a:rPr lang="en-US" sz="1800" dirty="0">
                <a:latin typeface="Times New Roman"/>
                <a:ea typeface="Calibri"/>
                <a:cs typeface="Calibri"/>
              </a:rPr>
              <a:t> from existing image classification models and retrains periodically using new data, ensuring the disease detection capability remains up-to-date with evolving patterns and potential new diseases.</a:t>
            </a:r>
          </a:p>
          <a:p>
            <a:pPr marL="227965" indent="-227965"/>
            <a:r>
              <a:rPr lang="en-US" sz="1800" b="1" dirty="0">
                <a:latin typeface="Times New Roman"/>
                <a:ea typeface="Calibri"/>
                <a:cs typeface="Calibri"/>
              </a:rPr>
              <a:t>Step 7: User Follow-up</a:t>
            </a:r>
          </a:p>
          <a:p>
            <a:pPr marL="227965" indent="-227965">
              <a:buFont typeface="+mj-lt"/>
              <a:buAutoNum type="arabicPeriod" startAt="10"/>
            </a:pPr>
            <a:r>
              <a:rPr lang="en-US" sz="1800" b="1" dirty="0">
                <a:latin typeface="Times New Roman"/>
                <a:ea typeface="Calibri"/>
                <a:cs typeface="Calibri"/>
              </a:rPr>
              <a:t>Monitoring and Follow-up:</a:t>
            </a:r>
            <a:endParaRPr lang="en-US" sz="1800" dirty="0">
              <a:latin typeface="Times New Roman"/>
              <a:ea typeface="Calibri"/>
              <a:cs typeface="Calibri"/>
            </a:endParaRPr>
          </a:p>
          <a:p>
            <a:pPr marL="742950" lvl="1" indent="-285750">
              <a:buFont typeface="+mj-lt"/>
              <a:buAutoNum type="arabicPeriod" startAt="10"/>
            </a:pPr>
            <a:r>
              <a:rPr lang="en-US" sz="1800" dirty="0">
                <a:latin typeface="Times New Roman"/>
                <a:ea typeface="Calibri"/>
                <a:cs typeface="Calibri"/>
              </a:rPr>
              <a:t>The system could offer follow-up options such as:</a:t>
            </a:r>
          </a:p>
          <a:p>
            <a:pPr marL="1143000" lvl="2" indent="-228600">
              <a:buFont typeface="+mj-lt"/>
              <a:buAutoNum type="arabicPeriod" startAt="10"/>
            </a:pPr>
            <a:r>
              <a:rPr lang="en-US" sz="1800" b="1" dirty="0">
                <a:latin typeface="Times New Roman"/>
                <a:ea typeface="Calibri"/>
                <a:cs typeface="Calibri"/>
              </a:rPr>
              <a:t>Notifications</a:t>
            </a:r>
            <a:r>
              <a:rPr lang="en-US" sz="1800" dirty="0">
                <a:latin typeface="Times New Roman"/>
                <a:ea typeface="Calibri"/>
                <a:cs typeface="Calibri"/>
              </a:rPr>
              <a:t> to re-upload a leaf image after a treatment period to check for improvements.</a:t>
            </a:r>
          </a:p>
          <a:p>
            <a:pPr marL="0" indent="0">
              <a:buNone/>
            </a:pPr>
            <a:endParaRPr lang="en-IN" dirty="0">
              <a:latin typeface="Times New Roman"/>
              <a:cs typeface="Times New Roman"/>
            </a:endParaRPr>
          </a:p>
        </p:txBody>
      </p:sp>
    </p:spTree>
    <p:extLst>
      <p:ext uri="{BB962C8B-B14F-4D97-AF65-F5344CB8AC3E}">
        <p14:creationId xmlns:p14="http://schemas.microsoft.com/office/powerpoint/2010/main" val="3211006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92BCA26-8A4B-17D9-94AD-8F90AB246741}"/>
              </a:ext>
            </a:extLst>
          </p:cNvPr>
          <p:cNvSpPr>
            <a:spLocks noChangeArrowheads="1"/>
          </p:cNvSpPr>
          <p:nvPr/>
        </p:nvSpPr>
        <p:spPr bwMode="auto">
          <a:xfrm>
            <a:off x="288757" y="1050629"/>
            <a:ext cx="11069054"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a:t>
            </a:r>
            <a:r>
              <a:rPr kumimoji="0" lang="en-US" altLang="en-US" sz="1800" b="0" i="0" u="none" strike="noStrike" cap="none" normalizeH="0" baseline="0" dirty="0">
                <a:ln>
                  <a:noFill/>
                </a:ln>
                <a:solidFill>
                  <a:schemeClr val="tx1"/>
                </a:solidFill>
                <a:effectLst/>
                <a:latin typeface="Arial" panose="020B0604020202020204" pitchFamily="34" charset="0"/>
              </a:rPr>
              <a:t> Displays the classification result (disease name or object class) and the associated confidence score.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Implementation: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T</a:t>
            </a:r>
            <a:r>
              <a:rPr lang="en-IN" dirty="0"/>
              <a:t>Result Display Module: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he classification result is formatted and displayed using </a:t>
            </a:r>
            <a:r>
              <a:rPr kumimoji="0" lang="en-US" altLang="en-US" b="1"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st.write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showing the predicted class and the confidence value.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07DA7430-5E60-D4BF-214D-C51DBFE88382}"/>
              </a:ext>
            </a:extLst>
          </p:cNvPr>
          <p:cNvSpPr txBox="1"/>
          <p:nvPr/>
        </p:nvSpPr>
        <p:spPr>
          <a:xfrm>
            <a:off x="288757" y="422274"/>
            <a:ext cx="6096000" cy="461665"/>
          </a:xfrm>
          <a:prstGeom prst="rect">
            <a:avLst/>
          </a:prstGeom>
          <a:noFill/>
        </p:spPr>
        <p:txBody>
          <a:bodyPr wrap="square">
            <a:spAutoFit/>
          </a:bodyPr>
          <a:lstStyle/>
          <a:p>
            <a:r>
              <a:rPr lang="en-IN" sz="2400" b="1" dirty="0"/>
              <a:t>Result Display Module:</a:t>
            </a:r>
          </a:p>
        </p:txBody>
      </p:sp>
      <p:sp>
        <p:nvSpPr>
          <p:cNvPr id="7" name="Rectangle 2">
            <a:extLst>
              <a:ext uri="{FF2B5EF4-FFF2-40B4-BE49-F238E27FC236}">
                <a16:creationId xmlns:a16="http://schemas.microsoft.com/office/drawing/2014/main" id="{1F1DA94E-9318-E918-615F-DD612061600F}"/>
              </a:ext>
            </a:extLst>
          </p:cNvPr>
          <p:cNvSpPr>
            <a:spLocks noChangeArrowheads="1"/>
          </p:cNvSpPr>
          <p:nvPr/>
        </p:nvSpPr>
        <p:spPr bwMode="auto">
          <a:xfrm>
            <a:off x="288757" y="3138334"/>
            <a:ext cx="10732168"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Image and Accuracy Display Module: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a:t>
            </a:r>
            <a:r>
              <a:rPr kumimoji="0" lang="en-US" altLang="en-US" sz="1800" b="0" i="0" u="none" strike="noStrike" cap="none" normalizeH="0" baseline="0" dirty="0">
                <a:ln>
                  <a:noFill/>
                </a:ln>
                <a:solidFill>
                  <a:schemeClr val="tx1"/>
                </a:solidFill>
                <a:effectLst/>
                <a:latin typeface="Arial" panose="020B0604020202020204" pitchFamily="34" charset="0"/>
              </a:rPr>
              <a:t> Displays the uploaded image along with the model's prediction and confidence.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Implementation: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After prediction, both the uploaded image and the prediction result are shown side by side. The image is rendered using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st.image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and the accuracy (confidence score) is displayed below 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5265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665C8CF-5C83-39B3-A803-4A6935B35F11}"/>
              </a:ext>
            </a:extLst>
          </p:cNvPr>
          <p:cNvSpPr>
            <a:spLocks noChangeArrowheads="1"/>
          </p:cNvSpPr>
          <p:nvPr/>
        </p:nvSpPr>
        <p:spPr bwMode="auto">
          <a:xfrm>
            <a:off x="352926" y="596479"/>
            <a:ext cx="10619873"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Model Accuracy Display Module:</a:t>
            </a:r>
            <a:endParaRPr lang="en-US" altLang="en-US" sz="2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a:t>
            </a:r>
            <a:r>
              <a:rPr kumimoji="0" lang="en-US" altLang="en-US" sz="1800" b="0" i="0" u="none" strike="noStrike" cap="none" normalizeH="0" baseline="0" dirty="0">
                <a:ln>
                  <a:noFill/>
                </a:ln>
                <a:solidFill>
                  <a:schemeClr val="tx1"/>
                </a:solidFill>
                <a:effectLst/>
                <a:latin typeface="Arial" panose="020B0604020202020204" pitchFamily="34" charset="0"/>
              </a:rPr>
              <a:t> Shows the overall model accuracy based on its performance on the test set.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Implementation:</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After prediction, a pre-calculated accuracy metric (saved during training) is displayed alongside the image and classification result using </a:t>
            </a:r>
            <a:r>
              <a:rPr kumimoji="0" lang="en-US" altLang="en-U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st.write</a:t>
            </a:r>
            <a:r>
              <a:rPr kumimoji="0" lang="en-US" altLang="en-US"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9811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6CF023-249B-A24C-718C-60F8623E66C8}"/>
              </a:ext>
            </a:extLst>
          </p:cNvPr>
          <p:cNvPicPr>
            <a:picLocks noChangeAspect="1"/>
          </p:cNvPicPr>
          <p:nvPr/>
        </p:nvPicPr>
        <p:blipFill>
          <a:blip r:embed="rId2"/>
          <a:stretch>
            <a:fillRect/>
          </a:stretch>
        </p:blipFill>
        <p:spPr>
          <a:xfrm>
            <a:off x="3122564" y="1066494"/>
            <a:ext cx="6396052" cy="4725011"/>
          </a:xfrm>
          <a:prstGeom prst="rect">
            <a:avLst/>
          </a:prstGeom>
        </p:spPr>
      </p:pic>
      <p:sp>
        <p:nvSpPr>
          <p:cNvPr id="9" name="TextBox 8">
            <a:extLst>
              <a:ext uri="{FF2B5EF4-FFF2-40B4-BE49-F238E27FC236}">
                <a16:creationId xmlns:a16="http://schemas.microsoft.com/office/drawing/2014/main" id="{5A980390-A639-2F53-EC44-4AD05AC3672B}"/>
              </a:ext>
            </a:extLst>
          </p:cNvPr>
          <p:cNvSpPr txBox="1"/>
          <p:nvPr/>
        </p:nvSpPr>
        <p:spPr>
          <a:xfrm>
            <a:off x="224590" y="248471"/>
            <a:ext cx="6096000" cy="769441"/>
          </a:xfrm>
          <a:prstGeom prst="rect">
            <a:avLst/>
          </a:prstGeom>
          <a:noFill/>
        </p:spPr>
        <p:txBody>
          <a:bodyPr wrap="square">
            <a:spAutoFit/>
          </a:bodyPr>
          <a:lstStyle/>
          <a:p>
            <a:r>
              <a:rPr lang="en-US" sz="4400" dirty="0">
                <a:latin typeface="Bahnschrift Condensed" panose="020B0502040204020203" pitchFamily="34" charset="0"/>
              </a:rPr>
              <a:t>Module Diagram</a:t>
            </a:r>
            <a:endParaRPr lang="en-IN" sz="4400" dirty="0">
              <a:latin typeface="Bahnschrift Condensed" panose="020B0502040204020203" pitchFamily="34" charset="0"/>
            </a:endParaRPr>
          </a:p>
        </p:txBody>
      </p:sp>
    </p:spTree>
    <p:extLst>
      <p:ext uri="{BB962C8B-B14F-4D97-AF65-F5344CB8AC3E}">
        <p14:creationId xmlns:p14="http://schemas.microsoft.com/office/powerpoint/2010/main" val="3433344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CE163D-DFBE-B716-9275-98E9A32581D5}"/>
              </a:ext>
            </a:extLst>
          </p:cNvPr>
          <p:cNvSpPr txBox="1"/>
          <p:nvPr/>
        </p:nvSpPr>
        <p:spPr>
          <a:xfrm>
            <a:off x="320843" y="237633"/>
            <a:ext cx="10924674" cy="2677656"/>
          </a:xfrm>
          <a:prstGeom prst="rect">
            <a:avLst/>
          </a:prstGeom>
          <a:noFill/>
        </p:spPr>
        <p:txBody>
          <a:bodyPr wrap="square">
            <a:spAutoFit/>
          </a:bodyPr>
          <a:lstStyle/>
          <a:p>
            <a:r>
              <a:rPr lang="en-IN" sz="2400" b="1" dirty="0" err="1"/>
              <a:t>Streamlit</a:t>
            </a:r>
            <a:r>
              <a:rPr lang="en-IN" sz="2400" b="1" dirty="0"/>
              <a:t> Frontend</a:t>
            </a:r>
          </a:p>
          <a:p>
            <a:r>
              <a:rPr lang="en-IN" b="1" dirty="0"/>
              <a:t>Purpose:</a:t>
            </a:r>
            <a:r>
              <a:rPr lang="en-IN" dirty="0"/>
              <a:t> This is the user interface layer where the user interacts with the application. It handles how users upload images, trigger actions, and view the results.</a:t>
            </a:r>
          </a:p>
          <a:p>
            <a:pPr>
              <a:buFont typeface="Arial" panose="020B0604020202020204" pitchFamily="34" charset="0"/>
              <a:buChar char="•"/>
            </a:pPr>
            <a:endParaRPr lang="en-IN" dirty="0"/>
          </a:p>
          <a:p>
            <a:r>
              <a:rPr lang="en-IN" b="1" dirty="0"/>
              <a:t>Components:</a:t>
            </a:r>
            <a:endParaRPr lang="en-IN" dirty="0"/>
          </a:p>
          <a:p>
            <a:pPr marL="742950" lvl="1" indent="-285750">
              <a:buFont typeface="Arial" panose="020B0604020202020204" pitchFamily="34" charset="0"/>
              <a:buChar char="•"/>
            </a:pPr>
            <a:r>
              <a:rPr lang="en-IN" b="1" dirty="0"/>
              <a:t>Image Upload:</a:t>
            </a:r>
            <a:r>
              <a:rPr lang="en-IN" dirty="0"/>
              <a:t> Provides an interface for users to upload an image that will be used for classification.</a:t>
            </a:r>
          </a:p>
          <a:p>
            <a:pPr marL="742950" lvl="1" indent="-285750">
              <a:buFont typeface="Arial" panose="020B0604020202020204" pitchFamily="34" charset="0"/>
              <a:buChar char="•"/>
            </a:pPr>
            <a:r>
              <a:rPr lang="en-IN" b="1" dirty="0"/>
              <a:t>Buttons:</a:t>
            </a:r>
            <a:r>
              <a:rPr lang="en-IN" dirty="0"/>
              <a:t> The interface includes a button that users can click to start the prediction process (e.g., "Predict").</a:t>
            </a:r>
          </a:p>
          <a:p>
            <a:pPr marL="742950" lvl="1" indent="-285750">
              <a:buFont typeface="Arial" panose="020B0604020202020204" pitchFamily="34" charset="0"/>
              <a:buChar char="•"/>
            </a:pPr>
            <a:r>
              <a:rPr lang="en-IN" b="1" dirty="0"/>
              <a:t>Text Display:</a:t>
            </a:r>
            <a:r>
              <a:rPr lang="en-IN" dirty="0"/>
              <a:t> Displays information like instructions, prediction results, and accuracy scores. This module ensures that users can see the output of their actions in a readable format.</a:t>
            </a:r>
          </a:p>
        </p:txBody>
      </p:sp>
      <p:sp>
        <p:nvSpPr>
          <p:cNvPr id="8" name="TextBox 7">
            <a:extLst>
              <a:ext uri="{FF2B5EF4-FFF2-40B4-BE49-F238E27FC236}">
                <a16:creationId xmlns:a16="http://schemas.microsoft.com/office/drawing/2014/main" id="{F273F543-9751-2AA1-CA5E-5B8DBF5F12B5}"/>
              </a:ext>
            </a:extLst>
          </p:cNvPr>
          <p:cNvSpPr txBox="1"/>
          <p:nvPr/>
        </p:nvSpPr>
        <p:spPr>
          <a:xfrm>
            <a:off x="320843" y="3056021"/>
            <a:ext cx="11341768" cy="2677656"/>
          </a:xfrm>
          <a:prstGeom prst="rect">
            <a:avLst/>
          </a:prstGeom>
          <a:noFill/>
        </p:spPr>
        <p:txBody>
          <a:bodyPr wrap="square">
            <a:spAutoFit/>
          </a:bodyPr>
          <a:lstStyle/>
          <a:p>
            <a:r>
              <a:rPr lang="en-IN" sz="2400" b="1" dirty="0"/>
              <a:t>Image Preprocessing</a:t>
            </a:r>
          </a:p>
          <a:p>
            <a:r>
              <a:rPr lang="en-IN" b="1" dirty="0"/>
              <a:t>Purpose:</a:t>
            </a:r>
            <a:r>
              <a:rPr lang="en-IN" dirty="0"/>
              <a:t> This module prepares the uploaded image so that it can be correctly </a:t>
            </a:r>
            <a:r>
              <a:rPr lang="en-IN" dirty="0" err="1"/>
              <a:t>analyzed</a:t>
            </a:r>
            <a:r>
              <a:rPr lang="en-IN" dirty="0"/>
              <a:t> by the </a:t>
            </a:r>
            <a:r>
              <a:rPr lang="en-IN" dirty="0" err="1"/>
              <a:t>Xception</a:t>
            </a:r>
            <a:r>
              <a:rPr lang="en-IN" dirty="0"/>
              <a:t> model. The preprocessing steps ensure that the image matches the input requirements of the model.</a:t>
            </a:r>
          </a:p>
          <a:p>
            <a:r>
              <a:rPr lang="en-IN" b="1" dirty="0"/>
              <a:t>Process:</a:t>
            </a:r>
            <a:endParaRPr lang="en-IN" dirty="0"/>
          </a:p>
          <a:p>
            <a:pPr marL="742950" lvl="1" indent="-285750">
              <a:buFont typeface="Arial" panose="020B0604020202020204" pitchFamily="34" charset="0"/>
              <a:buChar char="•"/>
            </a:pPr>
            <a:r>
              <a:rPr lang="en-IN" b="1" dirty="0"/>
              <a:t>Resizing:</a:t>
            </a:r>
            <a:r>
              <a:rPr lang="en-IN" dirty="0"/>
              <a:t> Adjusts the size of the uploaded image to the input size expected by the </a:t>
            </a:r>
            <a:r>
              <a:rPr lang="en-IN" dirty="0" err="1"/>
              <a:t>Xception</a:t>
            </a:r>
            <a:r>
              <a:rPr lang="en-IN" dirty="0"/>
              <a:t> model.</a:t>
            </a:r>
          </a:p>
          <a:p>
            <a:pPr marL="742950" lvl="1" indent="-285750">
              <a:buFont typeface="Arial" panose="020B0604020202020204" pitchFamily="34" charset="0"/>
              <a:buChar char="•"/>
            </a:pPr>
            <a:r>
              <a:rPr lang="en-IN" b="1" dirty="0"/>
              <a:t>Normalization:</a:t>
            </a:r>
            <a:r>
              <a:rPr lang="en-IN" dirty="0"/>
              <a:t> Scales pixel values to a range suitable for the model’s input, ensuring consistency across different images.</a:t>
            </a:r>
          </a:p>
          <a:p>
            <a:pPr marL="742950" lvl="1" indent="-285750">
              <a:buFont typeface="Arial" panose="020B0604020202020204" pitchFamily="34" charset="0"/>
              <a:buChar char="•"/>
            </a:pPr>
            <a:r>
              <a:rPr lang="en-IN" b="1" dirty="0"/>
              <a:t>Channel Adjustment:</a:t>
            </a:r>
            <a:r>
              <a:rPr lang="en-IN" dirty="0"/>
              <a:t> If necessary, adjusts the image format (e.g., converting grayscale to RGB) to match the model’s requirements.</a:t>
            </a:r>
          </a:p>
        </p:txBody>
      </p:sp>
    </p:spTree>
    <p:extLst>
      <p:ext uri="{BB962C8B-B14F-4D97-AF65-F5344CB8AC3E}">
        <p14:creationId xmlns:p14="http://schemas.microsoft.com/office/powerpoint/2010/main" val="50997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0000">
        <p15:prstTrans prst="pageCurlDouble"/>
      </p:transition>
    </mc:Choice>
    <mc:Fallback xmlns="">
      <p:transition spd="slow">
        <p:fade/>
      </p:transition>
    </mc:Fallback>
  </mc:AlternateContent>
</p:sld>
</file>

<file path=ppt/theme/theme1.xml><?xml version="1.0" encoding="utf-8"?>
<a:theme xmlns:a="http://schemas.openxmlformats.org/drawingml/2006/main" name="Presentation Cover pag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resentation Cover pag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Presentation slide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3CD6CE29747349A5A94DA81629FDC5" ma:contentTypeVersion="11" ma:contentTypeDescription="Create a new document." ma:contentTypeScope="" ma:versionID="dc06cc9d132ff9dbfd94d33746a170bc">
  <xsd:schema xmlns:xsd="http://www.w3.org/2001/XMLSchema" xmlns:xs="http://www.w3.org/2001/XMLSchema" xmlns:p="http://schemas.microsoft.com/office/2006/metadata/properties" xmlns:ns2="288a120d-550d-410d-8e83-3a0debd8f61a" xmlns:ns3="b2fc7224-56e7-4a56-81e9-64380d6fda13" targetNamespace="http://schemas.microsoft.com/office/2006/metadata/properties" ma:root="true" ma:fieldsID="3e4d2b7f430bf8adbb47ab8b4dbba55a" ns2:_="" ns3:_="">
    <xsd:import namespace="288a120d-550d-410d-8e83-3a0debd8f61a"/>
    <xsd:import namespace="b2fc7224-56e7-4a56-81e9-64380d6fda1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8a120d-550d-410d-8e83-3a0debd8f6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fc7224-56e7-4a56-81e9-64380d6fda13"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4EAF80-A9B1-4397-8673-948369AFEFED}">
  <ds:schemaRefs>
    <ds:schemaRef ds:uri="http://schemas.microsoft.com/sharepoint/v3/contenttype/forms"/>
  </ds:schemaRefs>
</ds:datastoreItem>
</file>

<file path=customXml/itemProps2.xml><?xml version="1.0" encoding="utf-8"?>
<ds:datastoreItem xmlns:ds="http://schemas.openxmlformats.org/officeDocument/2006/customXml" ds:itemID="{CC86E6DA-5186-4C2D-B67F-DA1E8DD817FC}">
  <ds:schemaRefs>
    <ds:schemaRef ds:uri="288a120d-550d-410d-8e83-3a0debd8f61a"/>
    <ds:schemaRef ds:uri="b2fc7224-56e7-4a56-81e9-64380d6fda1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96A51D3-70D6-4C59-A5F9-E965D4778D21}">
  <ds:schemaRefs>
    <ds:schemaRef ds:uri="288a120d-550d-410d-8e83-3a0debd8f61a"/>
    <ds:schemaRef ds:uri="b2fc7224-56e7-4a56-81e9-64380d6fda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189</TotalTime>
  <Words>4699</Words>
  <Application>Microsoft Office PowerPoint</Application>
  <PresentationFormat>Widescreen</PresentationFormat>
  <Paragraphs>494</Paragraphs>
  <Slides>56</Slides>
  <Notes>1</Notes>
  <HiddenSlides>0</HiddenSlides>
  <MMClips>0</MMClips>
  <ScaleCrop>false</ScaleCrop>
  <HeadingPairs>
    <vt:vector size="4" baseType="variant">
      <vt:variant>
        <vt:lpstr>Theme</vt:lpstr>
      </vt:variant>
      <vt:variant>
        <vt:i4>5</vt:i4>
      </vt:variant>
      <vt:variant>
        <vt:lpstr>Slide Titles</vt:lpstr>
      </vt:variant>
      <vt:variant>
        <vt:i4>56</vt:i4>
      </vt:variant>
    </vt:vector>
  </HeadingPairs>
  <TitlesOfParts>
    <vt:vector size="61" baseType="lpstr">
      <vt:lpstr>Presentation Cover page</vt:lpstr>
      <vt:lpstr>Presentation slides</vt:lpstr>
      <vt:lpstr>1_Presentation Cover page</vt:lpstr>
      <vt:lpstr>1_Presentation slides</vt:lpstr>
      <vt:lpstr>2_Presentation slides</vt:lpstr>
      <vt:lpstr> PADDY DISEASE DETECTION</vt:lpstr>
      <vt:lpstr>Agenda</vt:lpstr>
      <vt:lpstr>Resnet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VGG Architecture Diagram   </vt:lpstr>
      <vt:lpstr>Environment setup for FLASK</vt:lpstr>
      <vt:lpstr>Input : Upload the image from local computer</vt:lpstr>
      <vt:lpstr>Model processing in Background</vt:lpstr>
      <vt:lpstr>Final Prediction</vt:lpstr>
      <vt:lpstr>Module Diagram - </vt:lpstr>
      <vt:lpstr>Explanation of Modules</vt:lpstr>
      <vt:lpstr>Technology Stack of the product</vt:lpstr>
      <vt:lpstr>UI wireframe designs</vt:lpstr>
      <vt:lpstr>Wireframe Designs for Paddy Disease Classification App </vt:lpstr>
      <vt:lpstr>PowerPoint Presentation</vt:lpstr>
      <vt:lpstr>Working of the product</vt:lpstr>
      <vt:lpstr>PowerPoint Presentation</vt:lpstr>
      <vt:lpstr>Agenda</vt:lpstr>
      <vt:lpstr>Inception Architecture Diagram</vt:lpstr>
      <vt:lpstr>Existing product features</vt:lpstr>
      <vt:lpstr>PowerPoint Presentation</vt:lpstr>
      <vt:lpstr>Module Diagram</vt:lpstr>
      <vt:lpstr>Explanation of Modules</vt:lpstr>
      <vt:lpstr>Technology Stack of the product</vt:lpstr>
      <vt:lpstr>PowerPoint Presentation</vt:lpstr>
      <vt:lpstr>PowerPoint Presentation</vt:lpstr>
      <vt:lpstr>PowerPoint Presentation</vt:lpstr>
      <vt:lpstr>UI wireframe designs</vt:lpstr>
      <vt:lpstr>Wireframe designs</vt:lpstr>
      <vt:lpstr>Explanation of wireframe designs:</vt:lpstr>
      <vt:lpstr>PowerPoint Presentation</vt:lpstr>
      <vt:lpstr>Working of the product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KSUM-SB2-XPS-35</dc:creator>
  <cp:lastModifiedBy>darnesh war</cp:lastModifiedBy>
  <cp:revision>280</cp:revision>
  <dcterms:created xsi:type="dcterms:W3CDTF">2020-07-03T08:40:50Z</dcterms:created>
  <dcterms:modified xsi:type="dcterms:W3CDTF">2024-10-28T09:27:20Z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0x010100643CD6CE29747349A5A94DA81629FDC5</vt:lpwstr>
  </property>
</Properties>
</file>